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tags/tag1.xml" ContentType="application/vnd.openxmlformats-officedocument.presentationml.tags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53"/>
  </p:notesMasterIdLst>
  <p:sldIdLst>
    <p:sldId id="256" r:id="rId2"/>
    <p:sldId id="261" r:id="rId3"/>
    <p:sldId id="258" r:id="rId4"/>
    <p:sldId id="257" r:id="rId5"/>
    <p:sldId id="260" r:id="rId6"/>
    <p:sldId id="262" r:id="rId7"/>
    <p:sldId id="269" r:id="rId8"/>
    <p:sldId id="270" r:id="rId9"/>
    <p:sldId id="271" r:id="rId10"/>
    <p:sldId id="265" r:id="rId11"/>
    <p:sldId id="266" r:id="rId12"/>
    <p:sldId id="267" r:id="rId13"/>
    <p:sldId id="268" r:id="rId14"/>
    <p:sldId id="272" r:id="rId15"/>
    <p:sldId id="273" r:id="rId16"/>
    <p:sldId id="275" r:id="rId17"/>
    <p:sldId id="274" r:id="rId18"/>
    <p:sldId id="276" r:id="rId19"/>
    <p:sldId id="277" r:id="rId20"/>
    <p:sldId id="278" r:id="rId21"/>
    <p:sldId id="289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90" r:id="rId30"/>
    <p:sldId id="286" r:id="rId31"/>
    <p:sldId id="287" r:id="rId32"/>
    <p:sldId id="288" r:id="rId33"/>
    <p:sldId id="320" r:id="rId34"/>
    <p:sldId id="291" r:id="rId35"/>
    <p:sldId id="292" r:id="rId36"/>
    <p:sldId id="319" r:id="rId37"/>
    <p:sldId id="300" r:id="rId38"/>
    <p:sldId id="301" r:id="rId39"/>
    <p:sldId id="302" r:id="rId40"/>
    <p:sldId id="303" r:id="rId41"/>
    <p:sldId id="304" r:id="rId42"/>
    <p:sldId id="306" r:id="rId43"/>
    <p:sldId id="294" r:id="rId44"/>
    <p:sldId id="312" r:id="rId45"/>
    <p:sldId id="313" r:id="rId46"/>
    <p:sldId id="315" r:id="rId47"/>
    <p:sldId id="316" r:id="rId48"/>
    <p:sldId id="317" r:id="rId49"/>
    <p:sldId id="318" r:id="rId50"/>
    <p:sldId id="263" r:id="rId51"/>
    <p:sldId id="295" r:id="rId52"/>
  </p:sldIdLst>
  <p:sldSz cx="9144000" cy="5143500" type="screen16x9"/>
  <p:notesSz cx="6769100" cy="9906000"/>
  <p:defaultTextStyle>
    <a:lvl1pPr marL="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87657" autoAdjust="0"/>
  </p:normalViewPr>
  <p:slideViewPr>
    <p:cSldViewPr>
      <p:cViewPr>
        <p:scale>
          <a:sx n="100" d="100"/>
          <a:sy n="100" d="100"/>
        </p:scale>
        <p:origin x="-1932" y="-6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277" cy="4953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34257" y="0"/>
            <a:ext cx="2933277" cy="4953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ru-RU" sz="1200"/>
            </a:lvl1pPr>
            <a:extLst/>
          </a:lstStyle>
          <a:p>
            <a:fld id="{A8ADFD5B-A66C-449C-B6E8-FB716D07777D}" type="datetimeFigureOut">
              <a:pPr/>
              <a:t>13.04.2018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2550" y="742950"/>
            <a:ext cx="6604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910" y="4705350"/>
            <a:ext cx="5415280" cy="44577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33277" cy="4953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34257" y="9408981"/>
            <a:ext cx="2933277" cy="4953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ru-RU" sz="1200"/>
            </a:lvl1pPr>
            <a:extLst/>
          </a:lstStyle>
          <a:p>
            <a:fld id="{CA5D3BF3-D352-46FC-8343-31F56E6730EA}" type="slidenum"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017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http://www.toserbp.ru/</a:t>
            </a:r>
            <a:endParaRPr lang="ru-RU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http://www.toserbp.ru/</a:t>
            </a:r>
            <a:endParaRPr lang="ru-RU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43</a:t>
            </a:fld>
            <a:endParaRPr lang="ru-R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50</a:t>
            </a:fld>
            <a:endParaRPr lang="ru-R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51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0" name="Rectangle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1" name="Rectangle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515100" cy="514350"/>
          </a:xfrm>
        </p:spPr>
        <p:txBody>
          <a:bodyPr anchor="ctr"/>
          <a:lstStyle>
            <a:lvl1pPr marL="0" indent="0" algn="l" eaLnBrk="1" latinLnBrk="0" hangingPunct="1">
              <a:buNone/>
              <a:defRPr kumimoji="0" lang="ru-RU" sz="2800">
                <a:solidFill>
                  <a:srgbClr val="FFFFFF"/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pPr eaLnBrk="1" latinLnBrk="0" hangingPunct="1"/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 eaLnBrk="1" latinLnBrk="0" hangingPunct="1">
              <a:defRPr kumimoji="0" lang="ru-RU" sz="20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047E157E-8DCB-4F70-A0AF-5EB586A91DD4}" type="datetime1">
              <a:rPr kumimoji="0" lang="ru-RU">
                <a:solidFill>
                  <a:srgbClr val="FFFFFF"/>
                </a:solidFill>
              </a:rPr>
              <a:pPr algn="ctr"/>
              <a:t>13.04.2018</a:t>
            </a:fld>
            <a:endParaRPr kumimoji="0" lang="ru-RU" sz="200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177404"/>
            <a:ext cx="5867400" cy="273844"/>
          </a:xfrm>
        </p:spPr>
        <p:txBody>
          <a:bodyPr/>
          <a:lstStyle>
            <a:lvl1pPr algn="r" eaLnBrk="1" latinLnBrk="0" hangingPunct="1">
              <a:defRPr kumimoji="0" lang="ru-RU">
                <a:solidFill>
                  <a:schemeClr val="tx2"/>
                </a:solidFill>
              </a:defRPr>
            </a:lvl1pPr>
            <a:extLst/>
          </a:lstStyle>
          <a:p>
            <a:pPr algn="r"/>
            <a:endParaRPr kumimoji="0" lang="ru-RU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tx2"/>
                </a:solidFill>
              </a:defRPr>
            </a:lvl1pPr>
            <a:extLst/>
          </a:lstStyle>
          <a:p>
            <a:fld id="{8F82E0A0-C266-4798-8C8F-B9F91E9DA37E}" type="slidenum">
              <a:rPr kumimoji="0" lang="ru-RU">
                <a:solidFill>
                  <a:schemeClr val="tx2"/>
                </a:solidFill>
              </a:rPr>
              <a:pPr/>
              <a:t>‹#›</a:t>
            </a:fld>
            <a:endParaRPr kumimoji="0" lang="ru-RU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2362200" y="2343150"/>
            <a:ext cx="6477000" cy="2038350"/>
          </a:xfrm>
        </p:spPr>
        <p:txBody>
          <a:bodyPr rtlCol="0" anchor="b"/>
          <a:lstStyle>
            <a:lvl1pPr eaLnBrk="1" latinLnBrk="0" hangingPunct="1">
              <a:defRPr kumimoji="0" lang="ru-RU" cap="all" baseline="0"/>
            </a:lvl1pPr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6CFDE7-CD21-43D3-8645-9A3046F4F1C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26937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8229600" cy="163949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953942"/>
            <a:ext cx="8229600" cy="16406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57B15EB3-7D9B-4DBA-BD7E-41C5AD4BD42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913360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606EA6-EFEA-4C30-9264-4F9291A5780D}" type="datetime1">
              <a:pPr/>
              <a:t>13.04.2018</a:t>
            </a:fld>
            <a:endParaRPr kumimoji="0" lang="ru-RU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/>
            <a:fld id="{8F82E0A0-C266-4798-8C8F-B9F91E9DA37E}" type="slidenum">
              <a:rPr kumimoji="0" lang="ru-RU" sz="1400" b="1">
                <a:solidFill>
                  <a:srgbClr val="FFFFFF"/>
                </a:solidFill>
              </a:rPr>
              <a:pPr algn="ctr"/>
              <a:t>‹#›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2766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7123113" cy="1254919"/>
          </a:xfrm>
        </p:spPr>
        <p:txBody>
          <a:bodyPr anchor="t"/>
          <a:lstStyle>
            <a:lvl1pPr eaLnBrk="1" latinLnBrk="0" hangingPunct="1">
              <a:buNone/>
              <a:defRPr kumimoji="0" lang="ru-RU" sz="2800">
                <a:solidFill>
                  <a:schemeClr val="tx2"/>
                </a:solidFill>
              </a:defRPr>
            </a:lvl1pPr>
            <a:lvl2pPr eaLnBrk="1" latinLnBrk="0" hangingPunct="1">
              <a:buNone/>
              <a:defRPr kumimoji="0" lang="ru-RU" sz="1800">
                <a:solidFill>
                  <a:schemeClr val="tx1">
                    <a:tint val="75000"/>
                  </a:schemeClr>
                </a:solidFill>
              </a:defRPr>
            </a:lvl2pPr>
            <a:lvl3pPr eaLnBrk="1" latinLnBrk="0" hangingPunct="1">
              <a:buNone/>
              <a:defRPr kumimoji="0" lang="ru-RU" sz="1600">
                <a:solidFill>
                  <a:schemeClr val="tx1">
                    <a:tint val="75000"/>
                  </a:schemeClr>
                </a:solidFill>
              </a:defRPr>
            </a:lvl3pPr>
            <a:lvl4pPr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4pPr>
            <a:lvl5pPr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8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9" name="Rectangle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 eaLnBrk="1" latinLnBrk="0" hangingPunct="1">
              <a:buNone/>
              <a:defRPr kumimoji="0" lang="ru-RU" sz="4400" b="0" cap="none">
                <a:solidFill>
                  <a:srgbClr val="FFFFFF"/>
                </a:solidFill>
              </a:defRPr>
            </a:lvl1pPr>
            <a:extLst/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CF9F07-3BC7-4570-B054-79111B0A380C}" type="datetime1">
              <a:pPr/>
              <a:t>13.04.2018</a:t>
            </a:fld>
            <a:endParaRPr kumimoji="0"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</p:spPr>
        <p:txBody>
          <a:bodyPr>
            <a:noAutofit/>
          </a:bodyPr>
          <a:lstStyle>
            <a:lvl1pPr eaLnBrk="1" latinLnBrk="0" hangingPunct="1">
              <a:defRPr kumimoji="0" lang="ru-RU" sz="24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kumimoji="0" lang="ru-RU" sz="2400" b="1">
                <a:solidFill>
                  <a:srgbClr val="FFFFFF"/>
                </a:solidFill>
              </a:rPr>
              <a:pPr algn="ctr"/>
              <a:t>‹#›</a:t>
            </a:fld>
            <a:endParaRPr kumimoji="0" lang="ru-RU" sz="240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352551"/>
            <a:ext cx="3886200" cy="3268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44901" y="1352549"/>
            <a:ext cx="3886200" cy="3268625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extLst/>
          </a:lstStyle>
          <a:p>
            <a:fld id="{E4606EA6-EFEA-4C30-9264-4F9291A5780D}" type="datetime1">
              <a:pPr/>
              <a:t>13.04.2018</a:t>
            </a:fld>
            <a:endParaRPr kumimoji="0"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extLst/>
          </a:lstStyle>
          <a:p>
            <a:pPr algn="ctr"/>
            <a:fld id="{8F82E0A0-C266-4798-8C8F-B9F91E9DA37E}" type="slidenum">
              <a:rPr kumimoji="0" lang="ru-RU" sz="1400" b="1">
                <a:solidFill>
                  <a:srgbClr val="FFFFFF"/>
                </a:solidFill>
              </a:rPr>
              <a:pPr algn="ctr"/>
              <a:t>‹#›</a:t>
            </a:fld>
            <a:endParaRPr kumimoji="0"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18110"/>
            <a:ext cx="8153400" cy="1005840"/>
          </a:xfrm>
        </p:spPr>
        <p:txBody>
          <a:bodyPr anchor="b"/>
          <a:lstStyle>
            <a:lvl1pPr eaLnBrk="1" latinLnBrk="0" hangingPunct="1">
              <a:defRPr kumimoji="0" lang="ru-RU"/>
            </a:lvl1pPr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919818"/>
            <a:ext cx="3886200" cy="26289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919818"/>
            <a:ext cx="3886200" cy="26289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extLst/>
          </a:lstStyle>
          <a:p>
            <a:fld id="{E4606EA6-EFEA-4C30-9264-4F9291A5780D}" type="datetime1">
              <a:pPr/>
              <a:t>13.04.2018</a:t>
            </a:fld>
            <a:endParaRPr kumimoji="0"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extLst/>
          </a:lstStyle>
          <a:p>
            <a:pPr algn="ctr"/>
            <a:fld id="{8F82E0A0-C266-4798-8C8F-B9F91E9DA37E}" type="slidenum">
              <a:rPr kumimoji="0" lang="ru-RU" sz="1400" b="1">
                <a:solidFill>
                  <a:srgbClr val="FFFFFF"/>
                </a:solidFill>
              </a:rPr>
              <a:pPr algn="ctr"/>
              <a:t>‹#›</a:t>
            </a:fld>
            <a:endParaRPr kumimoji="0"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extLst/>
          </a:lstStyle>
          <a:p>
            <a:endParaRPr kumimoji="0" lang="ru-RU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09600" y="1362287"/>
            <a:ext cx="3886200" cy="530352"/>
          </a:xfrm>
          <a:solidFill>
            <a:schemeClr val="accent2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lang="ru-RU" sz="2000" b="1">
                <a:solidFill>
                  <a:srgbClr val="FFFFFF"/>
                </a:solidFill>
              </a:defRPr>
            </a:lvl1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800600" y="1362287"/>
            <a:ext cx="3886200" cy="530352"/>
          </a:xfrm>
          <a:solidFill>
            <a:schemeClr val="accent4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lang="ru-RU" sz="2000" b="1">
                <a:solidFill>
                  <a:srgbClr val="FFFFFF"/>
                </a:solidFill>
              </a:defRPr>
            </a:lvl1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FADB5D-B7A0-47E3-AD2D-B1A6F8614213}" type="datetime1">
              <a:pPr/>
              <a:t>13.04.2018</a:t>
            </a:fld>
            <a:endParaRPr kumimoji="0"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968126-03FC-49C0-B9B8-2B561CCC3D90}" type="datetime1">
              <a:pPr/>
              <a:t>13.04.2018</a:t>
            </a:fld>
            <a:endParaRPr kumimoji="0"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tx2"/>
                </a:solidFill>
              </a:defRPr>
            </a:lvl1pPr>
            <a:extLst/>
          </a:lstStyle>
          <a:p>
            <a:fld id="{A3F7CB7D-F184-43C7-B6FD-03D728E1BBFF}" type="slidenum">
              <a:rPr kumimoji="0" lang="ru-RU">
                <a:solidFill>
                  <a:schemeClr val="tx2"/>
                </a:solidFill>
              </a:rPr>
              <a:pPr/>
              <a:t>‹#›</a:t>
            </a:fld>
            <a:endParaRPr kumimoji="0" lang="ru-RU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</p:spPr>
        <p:txBody>
          <a:bodyPr anchor="b"/>
          <a:lstStyle>
            <a:lvl1pPr algn="l" eaLnBrk="1" latinLnBrk="0" hangingPunct="1">
              <a:buNone/>
              <a:defRPr kumimoji="0" lang="ru-RU" sz="4200" b="0"/>
            </a:lvl1pPr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9A8198-4617-485E-9585-4840B69DBBA6}" type="datetime1">
              <a:pPr/>
              <a:t>13.04.2018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8750"/>
            <a:ext cx="1600200" cy="31242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 eaLnBrk="1" latinLnBrk="0" hangingPunct="1">
              <a:spcAft>
                <a:spcPts val="1000"/>
              </a:spcAft>
              <a:buNone/>
              <a:defRPr kumimoji="0" lang="ru-RU" sz="1800"/>
            </a:lvl1pPr>
            <a:lvl2pPr eaLnBrk="1" latinLnBrk="0" hangingPunct="1">
              <a:buNone/>
              <a:defRPr kumimoji="0" lang="ru-RU" sz="1200"/>
            </a:lvl2pPr>
            <a:lvl3pPr eaLnBrk="1" latinLnBrk="0" hangingPunct="1">
              <a:buNone/>
              <a:defRPr kumimoji="0" lang="ru-RU" sz="1000"/>
            </a:lvl3pPr>
            <a:lvl4pPr eaLnBrk="1" latinLnBrk="0" hangingPunct="1">
              <a:buNone/>
              <a:defRPr kumimoji="0" lang="ru-RU" sz="900"/>
            </a:lvl4pPr>
            <a:lvl5pPr eaLnBrk="1" latinLnBrk="0" hangingPunct="1">
              <a:buNone/>
              <a:defRPr kumimoji="0" lang="ru-RU" sz="9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362200" y="1428750"/>
            <a:ext cx="6400800" cy="32004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7668" y="0"/>
            <a:ext cx="7586332" cy="3419856"/>
          </a:xfrm>
          <a:solidFill>
            <a:schemeClr val="tx2">
              <a:shade val="50000"/>
            </a:schemeClr>
          </a:solidFill>
          <a:ln>
            <a:noFill/>
          </a:ln>
        </p:spPr>
        <p:txBody>
          <a:bodyPr/>
          <a:lstStyle>
            <a:lvl1pPr eaLnBrk="1" latinLnBrk="0" hangingPunct="1">
              <a:buNone/>
              <a:defRPr kumimoji="0" lang="ru-RU"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0" lang="ru-RU" sz="1700"/>
            </a:lvl1pPr>
            <a:lvl2pPr eaLnBrk="1" latinLnBrk="0" hangingPunct="1">
              <a:buFontTx/>
              <a:buNone/>
              <a:defRPr kumimoji="0" lang="ru-RU" sz="1200"/>
            </a:lvl2pPr>
            <a:lvl3pPr eaLnBrk="1" latinLnBrk="0" hangingPunct="1">
              <a:buFontTx/>
              <a:buNone/>
              <a:defRPr kumimoji="0" lang="ru-RU" sz="1000"/>
            </a:lvl3pPr>
            <a:lvl4pPr eaLnBrk="1" latinLnBrk="0" hangingPunct="1">
              <a:buFontTx/>
              <a:buNone/>
              <a:defRPr kumimoji="0" lang="ru-RU" sz="900"/>
            </a:lvl4pPr>
            <a:lvl5pPr eaLnBrk="1" latinLnBrk="0" hangingPunct="1">
              <a:buFontTx/>
              <a:buNone/>
              <a:defRPr kumimoji="0" lang="ru-RU" sz="9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8" name="Rectangle 7"/>
          <p:cNvSpPr/>
          <p:nvPr/>
        </p:nvSpPr>
        <p:spPr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9" name="Rectangle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0" name="Rectangle 9"/>
          <p:cNvSpPr/>
          <p:nvPr/>
        </p:nvSpPr>
        <p:spPr>
          <a:xfrm>
            <a:off x="1545336" y="3490722"/>
            <a:ext cx="7589520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543300"/>
            <a:ext cx="7315200" cy="457200"/>
          </a:xfrm>
        </p:spPr>
        <p:txBody>
          <a:bodyPr anchor="ctr"/>
          <a:lstStyle>
            <a:lvl1pPr algn="l" eaLnBrk="1" latinLnBrk="0" hangingPunct="1">
              <a:buNone/>
              <a:defRPr kumimoji="0" lang="ru-RU" sz="2800" b="0">
                <a:solidFill>
                  <a:srgbClr val="FFFFFF"/>
                </a:solidFill>
              </a:defRPr>
            </a:lvl1pPr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>
            <a:extLst/>
          </a:lstStyle>
          <a:p>
            <a:fld id="{E4606EA6-EFEA-4C30-9264-4F9291A5780D}" type="datetime1">
              <a:pPr/>
              <a:t>13.04.2018</a:t>
            </a:fld>
            <a:endParaRPr kumimoji="0"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 eaLnBrk="1" latinLnBrk="0" hangingPunct="1">
              <a:defRPr kumimoji="0" lang="ru-RU" sz="2800"/>
            </a:lvl1pPr>
            <a:extLst/>
          </a:lstStyle>
          <a:p>
            <a:pPr algn="ctr"/>
            <a:fld id="{8F82E0A0-C266-4798-8C8F-B9F91E9DA37E}" type="slidenum">
              <a:rPr kumimoji="0" lang="ru-RU" sz="2800" b="1">
                <a:solidFill>
                  <a:srgbClr val="FFFFFF"/>
                </a:solidFill>
              </a:rPr>
              <a:pPr algn="ctr"/>
              <a:t>‹#›</a:t>
            </a:fld>
            <a:endParaRPr kumimoji="0" lang="ru-RU" sz="280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155"/>
            <a:ext cx="4572000" cy="273844"/>
          </a:xfrm>
        </p:spPr>
        <p:txBody>
          <a:bodyPr rtlCol="0"/>
          <a:lstStyle>
            <a:extLst/>
          </a:lstStyle>
          <a:p>
            <a:endParaRPr kumimoji="0"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352550"/>
            <a:ext cx="8153400" cy="324231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lang="ru-RU" sz="1400">
                <a:solidFill>
                  <a:schemeClr val="tx2"/>
                </a:solidFill>
              </a:defRPr>
            </a:lvl1pPr>
            <a:extLst/>
          </a:lstStyle>
          <a:p>
            <a:fld id="{E4606EA6-EFEA-4C30-9264-4F9291A5780D}" type="datetime1">
              <a:pPr/>
              <a:t>13.04.2018</a:t>
            </a:fld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lang="ru-RU" sz="1400">
                <a:solidFill>
                  <a:schemeClr val="tx2"/>
                </a:solidFill>
              </a:defRPr>
            </a:lvl1pPr>
            <a:extLst/>
          </a:lstStyle>
          <a:p>
            <a:pPr algn="r"/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09517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8" name="Rectangle 7"/>
          <p:cNvSpPr/>
          <p:nvPr/>
        </p:nvSpPr>
        <p:spPr>
          <a:xfrm>
            <a:off x="0" y="112946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9" name="Rectangle 8"/>
          <p:cNvSpPr/>
          <p:nvPr/>
        </p:nvSpPr>
        <p:spPr>
          <a:xfrm>
            <a:off x="590550" y="112946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123507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lang="ru-RU" sz="1400" b="1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kumimoji="0" lang="ru-RU" sz="1400" b="1">
                <a:solidFill>
                  <a:srgbClr val="FFFFFF"/>
                </a:solidFill>
              </a:rPr>
              <a:pPr algn="ctr"/>
              <a:t>‹#›</a:t>
            </a:fld>
            <a:endParaRPr kumimoji="0" lang="ru-RU" sz="1400" b="1">
              <a:solidFill>
                <a:srgbClr val="FFFFFF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  <p:sldLayoutId id="2147483660" r:id="rId11"/>
  </p:sldLayoutIdLst>
  <p:txStyles>
    <p:titleStyle>
      <a:lvl1pPr algn="l" rtl="0" eaLnBrk="1" latinLnBrk="0" hangingPunct="1">
        <a:spcBef>
          <a:spcPct val="0"/>
        </a:spcBef>
        <a:buNone/>
        <a:defRPr kumimoji="0" lang="ru-RU" sz="42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lang="ru-RU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lang="ru-RU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lang="ru-RU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kumimoji="0" lang="ru-RU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lang="ru-RU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lang="ru-RU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lang="ru-RU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 rotWithShape="1">
          <a:blip r:embed="rId3"/>
          <a:srcRect l="2152" t="19893" r="874" b="15495"/>
          <a:stretch/>
        </p:blipFill>
        <p:spPr bwMode="auto">
          <a:xfrm>
            <a:off x="12179" y="0"/>
            <a:ext cx="9131822" cy="44672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1403648" y="2355726"/>
            <a:ext cx="7413104" cy="1368152"/>
          </a:xfrm>
        </p:spPr>
        <p:txBody>
          <a:bodyPr>
            <a:normAutofit/>
          </a:bodyPr>
          <a:lstStyle>
            <a:extLst/>
          </a:lstStyle>
          <a:p>
            <a:pPr algn="ctr"/>
            <a:r>
              <a:rPr lang="ru-RU" sz="3600" b="1" dirty="0" smtClean="0"/>
              <a:t>Проект индустриального парка</a:t>
            </a:r>
            <a:endParaRPr lang="ru-RU" sz="3600" b="1" dirty="0"/>
          </a:p>
        </p:txBody>
      </p:sp>
      <p:sp>
        <p:nvSpPr>
          <p:cNvPr id="5" name="Rectangle 4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781800" cy="514350"/>
          </a:xfrm>
        </p:spPr>
        <p:txBody>
          <a:bodyPr>
            <a:normAutofit fontScale="77500" lnSpcReduction="20000"/>
          </a:bodyPr>
          <a:lstStyle>
            <a:extLst/>
          </a:lstStyle>
          <a:p>
            <a:pPr algn="ctr"/>
            <a:r>
              <a:rPr lang="ru-RU" dirty="0" smtClean="0"/>
              <a:t>На базе Амурского кабельного завода в г. Хабаровске</a:t>
            </a:r>
            <a:endParaRPr lang="ru-RU" dirty="0"/>
          </a:p>
        </p:txBody>
      </p:sp>
      <p:sp>
        <p:nvSpPr>
          <p:cNvPr id="2" name="Выноска со стрелкой вниз 1"/>
          <p:cNvSpPr/>
          <p:nvPr/>
        </p:nvSpPr>
        <p:spPr>
          <a:xfrm>
            <a:off x="3533974" y="411510"/>
            <a:ext cx="2088232" cy="864096"/>
          </a:xfrm>
          <a:prstGeom prst="downArrowCallout">
            <a:avLst>
              <a:gd name="adj1" fmla="val 33170"/>
              <a:gd name="adj2" fmla="val 16830"/>
              <a:gd name="adj3" fmla="val 25000"/>
              <a:gd name="adj4" fmla="val 6497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ОАО «</a:t>
            </a:r>
            <a:r>
              <a:rPr lang="ru-RU" b="1" dirty="0" err="1" smtClean="0"/>
              <a:t>Амуркабель</a:t>
            </a:r>
            <a:r>
              <a:rPr lang="ru-RU" b="1" dirty="0" smtClean="0"/>
              <a:t>»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226844"/>
            <a:ext cx="2363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http://www.toserbp.ru/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algn="ctr"/>
            <a:r>
              <a:rPr lang="ru-RU" dirty="0" smtClean="0"/>
              <a:t>Социальная инфраструктура</a:t>
            </a:r>
            <a:endParaRPr lang="ru-RU" dirty="0"/>
          </a:p>
        </p:txBody>
      </p:sp>
      <p:sp>
        <p:nvSpPr>
          <p:cNvPr id="7" name="Объект 3"/>
          <p:cNvSpPr>
            <a:spLocks noGrp="1"/>
          </p:cNvSpPr>
          <p:nvPr>
            <p:ph sz="quarter" idx="14"/>
          </p:nvPr>
        </p:nvSpPr>
        <p:spPr>
          <a:xfrm>
            <a:off x="4788024" y="1491630"/>
            <a:ext cx="4104456" cy="312954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Наряду с имеющимися административным зданием заводоуправления, объект располагает собственной столовой, домом быта, спортивно-оздоровительным комплексом и центром медицинской и социальной реабилитации. 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9556"/>
            <a:ext cx="3886200" cy="2914650"/>
          </a:xfrm>
        </p:spPr>
      </p:pic>
    </p:spTree>
    <p:extLst>
      <p:ext uri="{BB962C8B-B14F-4D97-AF65-F5344CB8AC3E}">
        <p14:creationId xmlns:p14="http://schemas.microsoft.com/office/powerpoint/2010/main" val="276122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body" sz="half" idx="2"/>
          </p:nvPr>
        </p:nvSpPr>
        <p:spPr>
          <a:xfrm>
            <a:off x="1547664" y="4114800"/>
            <a:ext cx="7596336" cy="977230"/>
          </a:xfrm>
        </p:spPr>
        <p:txBody>
          <a:bodyPr>
            <a:normAutofit fontScale="92500" lnSpcReduction="10000"/>
          </a:bodyPr>
          <a:lstStyle>
            <a:extLst/>
          </a:lstStyle>
          <a:p>
            <a:r>
              <a:rPr lang="ru-RU" sz="1900" b="1" dirty="0" smtClean="0"/>
              <a:t>- Возобновление кабельного производства – «якорный» проект – </a:t>
            </a:r>
            <a:r>
              <a:rPr lang="en-US" sz="1900" b="1" dirty="0" smtClean="0"/>
              <a:t>I </a:t>
            </a:r>
            <a:r>
              <a:rPr lang="ru-RU" sz="1900" b="1" dirty="0" smtClean="0"/>
              <a:t>этап</a:t>
            </a:r>
          </a:p>
          <a:p>
            <a:r>
              <a:rPr lang="ru-RU" dirty="0" smtClean="0"/>
              <a:t>- </a:t>
            </a:r>
            <a:r>
              <a:rPr lang="ru-RU" dirty="0" err="1" smtClean="0"/>
              <a:t>Крупноузловая</a:t>
            </a:r>
            <a:r>
              <a:rPr lang="ru-RU" dirty="0" smtClean="0"/>
              <a:t> сборка грузовиков корейского производства</a:t>
            </a:r>
            <a:r>
              <a:rPr lang="en-US" dirty="0" smtClean="0"/>
              <a:t> – II </a:t>
            </a:r>
            <a:r>
              <a:rPr lang="ru-RU" dirty="0" smtClean="0"/>
              <a:t>этап</a:t>
            </a:r>
          </a:p>
          <a:p>
            <a:r>
              <a:rPr lang="ru-RU" dirty="0" smtClean="0"/>
              <a:t>- Проект по переработке металлического лома с выпуском готовой продукции и др</a:t>
            </a:r>
            <a:r>
              <a:rPr lang="ru-RU" dirty="0"/>
              <a:t>.</a:t>
            </a:r>
          </a:p>
        </p:txBody>
      </p:sp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1600200" y="3507854"/>
            <a:ext cx="7315200" cy="457200"/>
          </a:xfrm>
        </p:spPr>
        <p:txBody>
          <a:bodyPr>
            <a:normAutofit fontScale="90000"/>
          </a:bodyPr>
          <a:lstStyle>
            <a:extLst/>
          </a:lstStyle>
          <a:p>
            <a:pPr algn="ctr"/>
            <a:r>
              <a:rPr lang="ru-RU" dirty="0" smtClean="0"/>
              <a:t>Перспектива развития территории</a:t>
            </a:r>
            <a:endParaRPr lang="ru-RU" dirty="0"/>
          </a:p>
        </p:txBody>
      </p:sp>
      <p:sp>
        <p:nvSpPr>
          <p:cNvPr id="5" name="Дуга 4"/>
          <p:cNvSpPr/>
          <p:nvPr/>
        </p:nvSpPr>
        <p:spPr>
          <a:xfrm>
            <a:off x="7236296" y="1779662"/>
            <a:ext cx="9144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3812143" y="-1384"/>
            <a:ext cx="3385624" cy="3297684"/>
          </a:xfrm>
          <a:custGeom>
            <a:avLst/>
            <a:gdLst>
              <a:gd name="connsiteX0" fmla="*/ 254081 w 3288971"/>
              <a:gd name="connsiteY0" fmla="*/ 962075 h 3534374"/>
              <a:gd name="connsiteX1" fmla="*/ 6431 w 3288971"/>
              <a:gd name="connsiteY1" fmla="*/ 2409875 h 3534374"/>
              <a:gd name="connsiteX2" fmla="*/ 473156 w 3288971"/>
              <a:gd name="connsiteY2" fmla="*/ 3400475 h 3534374"/>
              <a:gd name="connsiteX3" fmla="*/ 1330406 w 3288971"/>
              <a:gd name="connsiteY3" fmla="*/ 3448100 h 3534374"/>
              <a:gd name="connsiteX4" fmla="*/ 2406731 w 3288971"/>
              <a:gd name="connsiteY4" fmla="*/ 2686100 h 3534374"/>
              <a:gd name="connsiteX5" fmla="*/ 3283031 w 3288971"/>
              <a:gd name="connsiteY5" fmla="*/ 1914575 h 3534374"/>
              <a:gd name="connsiteX6" fmla="*/ 2740106 w 3288971"/>
              <a:gd name="connsiteY6" fmla="*/ 923975 h 3534374"/>
              <a:gd name="connsiteX7" fmla="*/ 1768556 w 3288971"/>
              <a:gd name="connsiteY7" fmla="*/ 142925 h 3534374"/>
              <a:gd name="connsiteX8" fmla="*/ 968456 w 3288971"/>
              <a:gd name="connsiteY8" fmla="*/ 76250 h 3534374"/>
              <a:gd name="connsiteX9" fmla="*/ 254081 w 3288971"/>
              <a:gd name="connsiteY9" fmla="*/ 962075 h 3534374"/>
              <a:gd name="connsiteX0" fmla="*/ 211834 w 3294349"/>
              <a:gd name="connsiteY0" fmla="*/ 984014 h 3535859"/>
              <a:gd name="connsiteX1" fmla="*/ 11809 w 3294349"/>
              <a:gd name="connsiteY1" fmla="*/ 2411360 h 3535859"/>
              <a:gd name="connsiteX2" fmla="*/ 478534 w 3294349"/>
              <a:gd name="connsiteY2" fmla="*/ 3401960 h 3535859"/>
              <a:gd name="connsiteX3" fmla="*/ 1335784 w 3294349"/>
              <a:gd name="connsiteY3" fmla="*/ 3449585 h 3535859"/>
              <a:gd name="connsiteX4" fmla="*/ 2412109 w 3294349"/>
              <a:gd name="connsiteY4" fmla="*/ 2687585 h 3535859"/>
              <a:gd name="connsiteX5" fmla="*/ 3288409 w 3294349"/>
              <a:gd name="connsiteY5" fmla="*/ 1916060 h 3535859"/>
              <a:gd name="connsiteX6" fmla="*/ 2745484 w 3294349"/>
              <a:gd name="connsiteY6" fmla="*/ 925460 h 3535859"/>
              <a:gd name="connsiteX7" fmla="*/ 1773934 w 3294349"/>
              <a:gd name="connsiteY7" fmla="*/ 144410 h 3535859"/>
              <a:gd name="connsiteX8" fmla="*/ 973834 w 3294349"/>
              <a:gd name="connsiteY8" fmla="*/ 77735 h 3535859"/>
              <a:gd name="connsiteX9" fmla="*/ 211834 w 3294349"/>
              <a:gd name="connsiteY9" fmla="*/ 984014 h 3535859"/>
              <a:gd name="connsiteX0" fmla="*/ 302658 w 3385173"/>
              <a:gd name="connsiteY0" fmla="*/ 984014 h 3540658"/>
              <a:gd name="connsiteX1" fmla="*/ 7383 w 3385173"/>
              <a:gd name="connsiteY1" fmla="*/ 2329546 h 3540658"/>
              <a:gd name="connsiteX2" fmla="*/ 569358 w 3385173"/>
              <a:gd name="connsiteY2" fmla="*/ 3401960 h 3540658"/>
              <a:gd name="connsiteX3" fmla="*/ 1426608 w 3385173"/>
              <a:gd name="connsiteY3" fmla="*/ 3449585 h 3540658"/>
              <a:gd name="connsiteX4" fmla="*/ 2502933 w 3385173"/>
              <a:gd name="connsiteY4" fmla="*/ 2687585 h 3540658"/>
              <a:gd name="connsiteX5" fmla="*/ 3379233 w 3385173"/>
              <a:gd name="connsiteY5" fmla="*/ 1916060 h 3540658"/>
              <a:gd name="connsiteX6" fmla="*/ 2836308 w 3385173"/>
              <a:gd name="connsiteY6" fmla="*/ 925460 h 3540658"/>
              <a:gd name="connsiteX7" fmla="*/ 1864758 w 3385173"/>
              <a:gd name="connsiteY7" fmla="*/ 144410 h 3540658"/>
              <a:gd name="connsiteX8" fmla="*/ 1064658 w 3385173"/>
              <a:gd name="connsiteY8" fmla="*/ 77735 h 3540658"/>
              <a:gd name="connsiteX9" fmla="*/ 302658 w 3385173"/>
              <a:gd name="connsiteY9" fmla="*/ 984014 h 3540658"/>
              <a:gd name="connsiteX0" fmla="*/ 302658 w 3385624"/>
              <a:gd name="connsiteY0" fmla="*/ 984014 h 3540658"/>
              <a:gd name="connsiteX1" fmla="*/ 7383 w 3385624"/>
              <a:gd name="connsiteY1" fmla="*/ 2329546 h 3540658"/>
              <a:gd name="connsiteX2" fmla="*/ 569358 w 3385624"/>
              <a:gd name="connsiteY2" fmla="*/ 3401960 h 3540658"/>
              <a:gd name="connsiteX3" fmla="*/ 1426608 w 3385624"/>
              <a:gd name="connsiteY3" fmla="*/ 3449585 h 3540658"/>
              <a:gd name="connsiteX4" fmla="*/ 2502933 w 3385624"/>
              <a:gd name="connsiteY4" fmla="*/ 2687585 h 3540658"/>
              <a:gd name="connsiteX5" fmla="*/ 3379233 w 3385624"/>
              <a:gd name="connsiteY5" fmla="*/ 1916060 h 3540658"/>
              <a:gd name="connsiteX6" fmla="*/ 2845833 w 3385624"/>
              <a:gd name="connsiteY6" fmla="*/ 894779 h 3540658"/>
              <a:gd name="connsiteX7" fmla="*/ 1864758 w 3385624"/>
              <a:gd name="connsiteY7" fmla="*/ 144410 h 3540658"/>
              <a:gd name="connsiteX8" fmla="*/ 1064658 w 3385624"/>
              <a:gd name="connsiteY8" fmla="*/ 77735 h 3540658"/>
              <a:gd name="connsiteX9" fmla="*/ 302658 w 3385624"/>
              <a:gd name="connsiteY9" fmla="*/ 984014 h 354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85624" h="3540658">
                <a:moveTo>
                  <a:pt x="302658" y="984014"/>
                </a:moveTo>
                <a:cubicBezTo>
                  <a:pt x="126446" y="1359316"/>
                  <a:pt x="-37067" y="1926555"/>
                  <a:pt x="7383" y="2329546"/>
                </a:cubicBezTo>
                <a:cubicBezTo>
                  <a:pt x="51833" y="2732537"/>
                  <a:pt x="332821" y="3215287"/>
                  <a:pt x="569358" y="3401960"/>
                </a:cubicBezTo>
                <a:cubicBezTo>
                  <a:pt x="805896" y="3588633"/>
                  <a:pt x="1104346" y="3568647"/>
                  <a:pt x="1426608" y="3449585"/>
                </a:cubicBezTo>
                <a:cubicBezTo>
                  <a:pt x="1748870" y="3330523"/>
                  <a:pt x="2177496" y="2943172"/>
                  <a:pt x="2502933" y="2687585"/>
                </a:cubicBezTo>
                <a:cubicBezTo>
                  <a:pt x="2828370" y="2431998"/>
                  <a:pt x="3322083" y="2214861"/>
                  <a:pt x="3379233" y="1916060"/>
                </a:cubicBezTo>
                <a:cubicBezTo>
                  <a:pt x="3436383" y="1617259"/>
                  <a:pt x="3098246" y="1190054"/>
                  <a:pt x="2845833" y="894779"/>
                </a:cubicBezTo>
                <a:cubicBezTo>
                  <a:pt x="2593421" y="599504"/>
                  <a:pt x="2160033" y="285697"/>
                  <a:pt x="1864758" y="144410"/>
                </a:cubicBezTo>
                <a:cubicBezTo>
                  <a:pt x="1569483" y="3122"/>
                  <a:pt x="1325008" y="-62199"/>
                  <a:pt x="1064658" y="77735"/>
                </a:cubicBezTo>
                <a:cubicBezTo>
                  <a:pt x="804308" y="217669"/>
                  <a:pt x="478870" y="608712"/>
                  <a:pt x="302658" y="984014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96" b="161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4746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body" sz="half" idx="2"/>
          </p:nvPr>
        </p:nvSpPr>
        <p:spPr>
          <a:xfrm>
            <a:off x="1547664" y="4114800"/>
            <a:ext cx="7596336" cy="977230"/>
          </a:xfrm>
        </p:spPr>
        <p:txBody>
          <a:bodyPr>
            <a:normAutofit fontScale="85000" lnSpcReduction="10000"/>
          </a:bodyPr>
          <a:lstStyle>
            <a:extLst/>
          </a:lstStyle>
          <a:p>
            <a:r>
              <a:rPr lang="ru-RU" dirty="0" smtClean="0"/>
              <a:t>- Готовая инфраструктура, не требующая  больших капиталовложений на начальном этапе</a:t>
            </a:r>
          </a:p>
          <a:p>
            <a:r>
              <a:rPr lang="ru-RU" dirty="0" smtClean="0"/>
              <a:t>- Надежный партнер с российской стороны</a:t>
            </a:r>
          </a:p>
          <a:p>
            <a:r>
              <a:rPr lang="ru-RU" dirty="0" smtClean="0"/>
              <a:t>- Быстрый запуск производства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1600200" y="3507854"/>
            <a:ext cx="7315200" cy="492646"/>
          </a:xfrm>
        </p:spPr>
        <p:txBody>
          <a:bodyPr>
            <a:normAutofit fontScale="90000"/>
          </a:bodyPr>
          <a:lstStyle>
            <a:extLst/>
          </a:lstStyle>
          <a:p>
            <a:pPr algn="ctr"/>
            <a:r>
              <a:rPr lang="ru-RU" dirty="0" smtClean="0"/>
              <a:t>Экономическая выгода</a:t>
            </a:r>
            <a:endParaRPr lang="ru-RU" dirty="0"/>
          </a:p>
        </p:txBody>
      </p:sp>
      <p:sp>
        <p:nvSpPr>
          <p:cNvPr id="5" name="Дуга 4"/>
          <p:cNvSpPr/>
          <p:nvPr/>
        </p:nvSpPr>
        <p:spPr>
          <a:xfrm>
            <a:off x="7236296" y="1779662"/>
            <a:ext cx="9144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3812143" y="-1384"/>
            <a:ext cx="3385624" cy="3297684"/>
          </a:xfrm>
          <a:custGeom>
            <a:avLst/>
            <a:gdLst>
              <a:gd name="connsiteX0" fmla="*/ 254081 w 3288971"/>
              <a:gd name="connsiteY0" fmla="*/ 962075 h 3534374"/>
              <a:gd name="connsiteX1" fmla="*/ 6431 w 3288971"/>
              <a:gd name="connsiteY1" fmla="*/ 2409875 h 3534374"/>
              <a:gd name="connsiteX2" fmla="*/ 473156 w 3288971"/>
              <a:gd name="connsiteY2" fmla="*/ 3400475 h 3534374"/>
              <a:gd name="connsiteX3" fmla="*/ 1330406 w 3288971"/>
              <a:gd name="connsiteY3" fmla="*/ 3448100 h 3534374"/>
              <a:gd name="connsiteX4" fmla="*/ 2406731 w 3288971"/>
              <a:gd name="connsiteY4" fmla="*/ 2686100 h 3534374"/>
              <a:gd name="connsiteX5" fmla="*/ 3283031 w 3288971"/>
              <a:gd name="connsiteY5" fmla="*/ 1914575 h 3534374"/>
              <a:gd name="connsiteX6" fmla="*/ 2740106 w 3288971"/>
              <a:gd name="connsiteY6" fmla="*/ 923975 h 3534374"/>
              <a:gd name="connsiteX7" fmla="*/ 1768556 w 3288971"/>
              <a:gd name="connsiteY7" fmla="*/ 142925 h 3534374"/>
              <a:gd name="connsiteX8" fmla="*/ 968456 w 3288971"/>
              <a:gd name="connsiteY8" fmla="*/ 76250 h 3534374"/>
              <a:gd name="connsiteX9" fmla="*/ 254081 w 3288971"/>
              <a:gd name="connsiteY9" fmla="*/ 962075 h 3534374"/>
              <a:gd name="connsiteX0" fmla="*/ 211834 w 3294349"/>
              <a:gd name="connsiteY0" fmla="*/ 984014 h 3535859"/>
              <a:gd name="connsiteX1" fmla="*/ 11809 w 3294349"/>
              <a:gd name="connsiteY1" fmla="*/ 2411360 h 3535859"/>
              <a:gd name="connsiteX2" fmla="*/ 478534 w 3294349"/>
              <a:gd name="connsiteY2" fmla="*/ 3401960 h 3535859"/>
              <a:gd name="connsiteX3" fmla="*/ 1335784 w 3294349"/>
              <a:gd name="connsiteY3" fmla="*/ 3449585 h 3535859"/>
              <a:gd name="connsiteX4" fmla="*/ 2412109 w 3294349"/>
              <a:gd name="connsiteY4" fmla="*/ 2687585 h 3535859"/>
              <a:gd name="connsiteX5" fmla="*/ 3288409 w 3294349"/>
              <a:gd name="connsiteY5" fmla="*/ 1916060 h 3535859"/>
              <a:gd name="connsiteX6" fmla="*/ 2745484 w 3294349"/>
              <a:gd name="connsiteY6" fmla="*/ 925460 h 3535859"/>
              <a:gd name="connsiteX7" fmla="*/ 1773934 w 3294349"/>
              <a:gd name="connsiteY7" fmla="*/ 144410 h 3535859"/>
              <a:gd name="connsiteX8" fmla="*/ 973834 w 3294349"/>
              <a:gd name="connsiteY8" fmla="*/ 77735 h 3535859"/>
              <a:gd name="connsiteX9" fmla="*/ 211834 w 3294349"/>
              <a:gd name="connsiteY9" fmla="*/ 984014 h 3535859"/>
              <a:gd name="connsiteX0" fmla="*/ 302658 w 3385173"/>
              <a:gd name="connsiteY0" fmla="*/ 984014 h 3540658"/>
              <a:gd name="connsiteX1" fmla="*/ 7383 w 3385173"/>
              <a:gd name="connsiteY1" fmla="*/ 2329546 h 3540658"/>
              <a:gd name="connsiteX2" fmla="*/ 569358 w 3385173"/>
              <a:gd name="connsiteY2" fmla="*/ 3401960 h 3540658"/>
              <a:gd name="connsiteX3" fmla="*/ 1426608 w 3385173"/>
              <a:gd name="connsiteY3" fmla="*/ 3449585 h 3540658"/>
              <a:gd name="connsiteX4" fmla="*/ 2502933 w 3385173"/>
              <a:gd name="connsiteY4" fmla="*/ 2687585 h 3540658"/>
              <a:gd name="connsiteX5" fmla="*/ 3379233 w 3385173"/>
              <a:gd name="connsiteY5" fmla="*/ 1916060 h 3540658"/>
              <a:gd name="connsiteX6" fmla="*/ 2836308 w 3385173"/>
              <a:gd name="connsiteY6" fmla="*/ 925460 h 3540658"/>
              <a:gd name="connsiteX7" fmla="*/ 1864758 w 3385173"/>
              <a:gd name="connsiteY7" fmla="*/ 144410 h 3540658"/>
              <a:gd name="connsiteX8" fmla="*/ 1064658 w 3385173"/>
              <a:gd name="connsiteY8" fmla="*/ 77735 h 3540658"/>
              <a:gd name="connsiteX9" fmla="*/ 302658 w 3385173"/>
              <a:gd name="connsiteY9" fmla="*/ 984014 h 3540658"/>
              <a:gd name="connsiteX0" fmla="*/ 302658 w 3385624"/>
              <a:gd name="connsiteY0" fmla="*/ 984014 h 3540658"/>
              <a:gd name="connsiteX1" fmla="*/ 7383 w 3385624"/>
              <a:gd name="connsiteY1" fmla="*/ 2329546 h 3540658"/>
              <a:gd name="connsiteX2" fmla="*/ 569358 w 3385624"/>
              <a:gd name="connsiteY2" fmla="*/ 3401960 h 3540658"/>
              <a:gd name="connsiteX3" fmla="*/ 1426608 w 3385624"/>
              <a:gd name="connsiteY3" fmla="*/ 3449585 h 3540658"/>
              <a:gd name="connsiteX4" fmla="*/ 2502933 w 3385624"/>
              <a:gd name="connsiteY4" fmla="*/ 2687585 h 3540658"/>
              <a:gd name="connsiteX5" fmla="*/ 3379233 w 3385624"/>
              <a:gd name="connsiteY5" fmla="*/ 1916060 h 3540658"/>
              <a:gd name="connsiteX6" fmla="*/ 2845833 w 3385624"/>
              <a:gd name="connsiteY6" fmla="*/ 894779 h 3540658"/>
              <a:gd name="connsiteX7" fmla="*/ 1864758 w 3385624"/>
              <a:gd name="connsiteY7" fmla="*/ 144410 h 3540658"/>
              <a:gd name="connsiteX8" fmla="*/ 1064658 w 3385624"/>
              <a:gd name="connsiteY8" fmla="*/ 77735 h 3540658"/>
              <a:gd name="connsiteX9" fmla="*/ 302658 w 3385624"/>
              <a:gd name="connsiteY9" fmla="*/ 984014 h 354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85624" h="3540658">
                <a:moveTo>
                  <a:pt x="302658" y="984014"/>
                </a:moveTo>
                <a:cubicBezTo>
                  <a:pt x="126446" y="1359316"/>
                  <a:pt x="-37067" y="1926555"/>
                  <a:pt x="7383" y="2329546"/>
                </a:cubicBezTo>
                <a:cubicBezTo>
                  <a:pt x="51833" y="2732537"/>
                  <a:pt x="332821" y="3215287"/>
                  <a:pt x="569358" y="3401960"/>
                </a:cubicBezTo>
                <a:cubicBezTo>
                  <a:pt x="805896" y="3588633"/>
                  <a:pt x="1104346" y="3568647"/>
                  <a:pt x="1426608" y="3449585"/>
                </a:cubicBezTo>
                <a:cubicBezTo>
                  <a:pt x="1748870" y="3330523"/>
                  <a:pt x="2177496" y="2943172"/>
                  <a:pt x="2502933" y="2687585"/>
                </a:cubicBezTo>
                <a:cubicBezTo>
                  <a:pt x="2828370" y="2431998"/>
                  <a:pt x="3322083" y="2214861"/>
                  <a:pt x="3379233" y="1916060"/>
                </a:cubicBezTo>
                <a:cubicBezTo>
                  <a:pt x="3436383" y="1617259"/>
                  <a:pt x="3098246" y="1190054"/>
                  <a:pt x="2845833" y="894779"/>
                </a:cubicBezTo>
                <a:cubicBezTo>
                  <a:pt x="2593421" y="599504"/>
                  <a:pt x="2160033" y="285697"/>
                  <a:pt x="1864758" y="144410"/>
                </a:cubicBezTo>
                <a:cubicBezTo>
                  <a:pt x="1569483" y="3122"/>
                  <a:pt x="1325008" y="-62199"/>
                  <a:pt x="1064658" y="77735"/>
                </a:cubicBezTo>
                <a:cubicBezTo>
                  <a:pt x="804308" y="217669"/>
                  <a:pt x="478870" y="608712"/>
                  <a:pt x="302658" y="984014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99" b="989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6565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body" sz="half" idx="2"/>
          </p:nvPr>
        </p:nvSpPr>
        <p:spPr>
          <a:xfrm>
            <a:off x="1547664" y="4114800"/>
            <a:ext cx="7596336" cy="977230"/>
          </a:xfrm>
        </p:spPr>
        <p:txBody>
          <a:bodyPr>
            <a:normAutofit lnSpcReduction="10000"/>
          </a:bodyPr>
          <a:lstStyle>
            <a:extLst/>
          </a:lstStyle>
          <a:p>
            <a:r>
              <a:rPr lang="ru-RU" dirty="0" smtClean="0"/>
              <a:t>- Федеральные законы о территориях опережающего развития</a:t>
            </a:r>
          </a:p>
          <a:p>
            <a:r>
              <a:rPr lang="ru-RU" dirty="0" smtClean="0"/>
              <a:t>- Поддержка предпринимателей и инвесторов на всех уровнях власти</a:t>
            </a:r>
          </a:p>
          <a:p>
            <a:r>
              <a:rPr lang="ru-RU" dirty="0" smtClean="0"/>
              <a:t>- Позитивные изменения инвестиционного климата в регионе</a:t>
            </a:r>
            <a:endParaRPr lang="ru-RU" dirty="0"/>
          </a:p>
        </p:txBody>
      </p:sp>
      <p:sp>
        <p:nvSpPr>
          <p:cNvPr id="4" name="Rectang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extLst/>
          </a:lstStyle>
          <a:p>
            <a:pPr algn="ctr"/>
            <a:r>
              <a:rPr lang="ru-RU" dirty="0" smtClean="0"/>
              <a:t>Государственная поддержка</a:t>
            </a:r>
            <a:endParaRPr lang="ru-RU" dirty="0"/>
          </a:p>
        </p:txBody>
      </p:sp>
      <p:sp>
        <p:nvSpPr>
          <p:cNvPr id="5" name="Дуга 4"/>
          <p:cNvSpPr/>
          <p:nvPr/>
        </p:nvSpPr>
        <p:spPr>
          <a:xfrm>
            <a:off x="7236296" y="1779662"/>
            <a:ext cx="9144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" t="3914" r="-247" b="23038"/>
          <a:stretch/>
        </p:blipFill>
        <p:spPr>
          <a:xfrm>
            <a:off x="1569500" y="0"/>
            <a:ext cx="7586332" cy="3419856"/>
          </a:xfrm>
        </p:spPr>
      </p:pic>
    </p:spTree>
    <p:extLst>
      <p:ext uri="{BB962C8B-B14F-4D97-AF65-F5344CB8AC3E}">
        <p14:creationId xmlns:p14="http://schemas.microsoft.com/office/powerpoint/2010/main" val="196565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 </a:t>
            </a:r>
            <a:r>
              <a:rPr lang="ru-RU" dirty="0" smtClean="0"/>
              <a:t>ЭТАП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833214"/>
          </a:xfrm>
        </p:spPr>
        <p:txBody>
          <a:bodyPr>
            <a:normAutofit fontScale="92500" lnSpcReduction="10000"/>
          </a:bodyPr>
          <a:lstStyle/>
          <a:p>
            <a:pPr algn="ctr"/>
            <a:endParaRPr lang="en-US" sz="2400" dirty="0" smtClean="0"/>
          </a:p>
          <a:p>
            <a:pPr algn="ctr"/>
            <a:r>
              <a:rPr lang="ru-RU" sz="2400" dirty="0" smtClean="0"/>
              <a:t>«</a:t>
            </a:r>
            <a:r>
              <a:rPr lang="ru-RU" sz="2400" dirty="0"/>
              <a:t>Я</a:t>
            </a:r>
            <a:r>
              <a:rPr lang="ru-RU" sz="2400" dirty="0" smtClean="0"/>
              <a:t>корный</a:t>
            </a:r>
            <a:r>
              <a:rPr lang="ru-RU" sz="2400" dirty="0"/>
              <a:t>» проект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619672" y="123478"/>
            <a:ext cx="75243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/>
              <a:t>План </a:t>
            </a:r>
            <a:endParaRPr lang="en-US" sz="3600" dirty="0" smtClean="0"/>
          </a:p>
          <a:p>
            <a:pPr algn="ctr"/>
            <a:r>
              <a:rPr lang="ru-RU" sz="3600" dirty="0" smtClean="0"/>
              <a:t>возобновления </a:t>
            </a:r>
            <a:r>
              <a:rPr lang="ru-RU" sz="3600" dirty="0"/>
              <a:t>производства кабельно-проводниковой </a:t>
            </a:r>
            <a:endParaRPr lang="en-US" sz="3600" dirty="0" smtClean="0"/>
          </a:p>
          <a:p>
            <a:pPr algn="ctr"/>
            <a:r>
              <a:rPr lang="ru-RU" sz="3600" dirty="0" smtClean="0"/>
              <a:t>продукции </a:t>
            </a:r>
            <a:r>
              <a:rPr lang="ru-RU" sz="3600" dirty="0"/>
              <a:t>на площадке </a:t>
            </a:r>
            <a:endParaRPr lang="en-US" sz="3600" dirty="0" smtClean="0"/>
          </a:p>
          <a:p>
            <a:pPr algn="ctr"/>
            <a:r>
              <a:rPr lang="ru-RU" sz="3600" dirty="0" smtClean="0"/>
              <a:t>ОАО </a:t>
            </a:r>
            <a:r>
              <a:rPr lang="ru-RU" sz="3600" dirty="0"/>
              <a:t>«Амурский кабельный завод</a:t>
            </a:r>
            <a:r>
              <a:rPr lang="ru-RU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59904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extLst/>
          </a:lstStyle>
          <a:p>
            <a:pPr algn="ctr"/>
            <a:r>
              <a:rPr lang="ru-RU" sz="3600" dirty="0" smtClean="0"/>
              <a:t>Производственный </a:t>
            </a:r>
            <a:r>
              <a:rPr lang="ru-RU" sz="3600" dirty="0"/>
              <a:t>и людской потенциал нового </a:t>
            </a:r>
            <a:r>
              <a:rPr lang="ru-RU" sz="3600" dirty="0" smtClean="0"/>
              <a:t>предприятия</a:t>
            </a:r>
            <a:endParaRPr lang="ru-RU" sz="3600" dirty="0"/>
          </a:p>
        </p:txBody>
      </p:sp>
      <p:sp>
        <p:nvSpPr>
          <p:cNvPr id="8" name="Объект 3"/>
          <p:cNvSpPr>
            <a:spLocks noGrp="1"/>
          </p:cNvSpPr>
          <p:nvPr>
            <p:ph sz="quarter" idx="14"/>
          </p:nvPr>
        </p:nvSpPr>
        <p:spPr>
          <a:xfrm>
            <a:off x="611560" y="1347614"/>
            <a:ext cx="8208912" cy="35078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/>
              <a:t>Основное </a:t>
            </a:r>
            <a:r>
              <a:rPr lang="ru-RU" sz="2800" dirty="0"/>
              <a:t>производство нового предприятия размещено будет в трёх основных производственных цехах, производство барабанов будет размещено в здании бывшей станции </a:t>
            </a:r>
            <a:r>
              <a:rPr lang="ru-RU" sz="2800" dirty="0" smtClean="0"/>
              <a:t>обезжелезивания, </a:t>
            </a:r>
            <a:r>
              <a:rPr lang="ru-RU" sz="2800" dirty="0"/>
              <a:t>ремонтные подразделения </a:t>
            </a:r>
            <a:r>
              <a:rPr lang="ru-RU" sz="2800" dirty="0" smtClean="0"/>
              <a:t>механическое </a:t>
            </a:r>
            <a:r>
              <a:rPr lang="ru-RU" sz="2800" dirty="0"/>
              <a:t>и </a:t>
            </a:r>
            <a:r>
              <a:rPr lang="ru-RU" sz="2800" dirty="0" smtClean="0"/>
              <a:t>энергетическое </a:t>
            </a:r>
            <a:r>
              <a:rPr lang="ru-RU" sz="2800" dirty="0"/>
              <a:t>будет сконцентрировано в бывшем здании подготовительного отделения.</a:t>
            </a:r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1294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extLst/>
          </a:lstStyle>
          <a:p>
            <a:pPr algn="ctr"/>
            <a:r>
              <a:rPr lang="ru-RU" dirty="0"/>
              <a:t>Производственный </a:t>
            </a:r>
            <a:r>
              <a:rPr lang="ru-RU" dirty="0" smtClean="0"/>
              <a:t>цикл</a:t>
            </a:r>
            <a:endParaRPr lang="ru-RU" dirty="0"/>
          </a:p>
        </p:txBody>
      </p:sp>
      <p:sp>
        <p:nvSpPr>
          <p:cNvPr id="8" name="Объект 3"/>
          <p:cNvSpPr>
            <a:spLocks noGrp="1"/>
          </p:cNvSpPr>
          <p:nvPr>
            <p:ph sz="quarter" idx="14"/>
          </p:nvPr>
        </p:nvSpPr>
        <p:spPr>
          <a:xfrm>
            <a:off x="611560" y="1368152"/>
            <a:ext cx="8208912" cy="3507854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buNone/>
            </a:pPr>
            <a:r>
              <a:rPr lang="ru-RU" sz="3400" b="1" dirty="0"/>
              <a:t>Цех № 1</a:t>
            </a:r>
          </a:p>
          <a:p>
            <a:pPr marL="0" indent="0" algn="just">
              <a:buNone/>
            </a:pPr>
            <a:r>
              <a:rPr lang="ru-RU" sz="3400" dirty="0"/>
              <a:t>Общая площадь 13,5 тыс. м.2, </a:t>
            </a:r>
            <a:r>
              <a:rPr lang="ru-RU" sz="3400" dirty="0" err="1"/>
              <a:t>волочильно</a:t>
            </a:r>
            <a:r>
              <a:rPr lang="ru-RU" sz="3400" dirty="0"/>
              <a:t>-крутильный, в котором начинается производственный процесс всех кабельных изделий как с медной, так и алюминиевой  токопроводящей жилой, кроме того в этом цехе изготавливаются неизолированные провода (А, АС). </a:t>
            </a:r>
          </a:p>
          <a:p>
            <a:pPr marL="0" indent="0" algn="just">
              <a:buNone/>
            </a:pPr>
            <a:r>
              <a:rPr lang="ru-RU" sz="3400" dirty="0"/>
              <a:t>Установлены: Линия грубого волочения меди с приёмкой полуфабриката на «КОНУС» и 630 шпулю. Линия среднего волочения с приёмкой одой </a:t>
            </a:r>
            <a:r>
              <a:rPr lang="ru-RU" sz="3400" dirty="0" smtClean="0"/>
              <a:t>проволоки </a:t>
            </a:r>
            <a:r>
              <a:rPr lang="ru-RU" sz="3400" dirty="0"/>
              <a:t>на </a:t>
            </a:r>
            <a:r>
              <a:rPr lang="ru-RU" sz="3400" dirty="0" err="1"/>
              <a:t>шпую</a:t>
            </a:r>
            <a:r>
              <a:rPr lang="ru-RU" sz="3400" dirty="0"/>
              <a:t> 630. Волочильная линия (восьми проволочная) с приёмкой «</a:t>
            </a:r>
            <a:r>
              <a:rPr lang="ru-RU" sz="3400" dirty="0" err="1"/>
              <a:t>пасмы</a:t>
            </a:r>
            <a:r>
              <a:rPr lang="ru-RU" sz="3400" dirty="0"/>
              <a:t>»(пучка) на шпулю 630. Три линии скрутки «</a:t>
            </a:r>
            <a:r>
              <a:rPr lang="ru-RU" sz="3400" dirty="0" err="1"/>
              <a:t>Пасмы</a:t>
            </a:r>
            <a:r>
              <a:rPr lang="ru-RU" sz="3400" dirty="0"/>
              <a:t>» с активными отдатчиками на </a:t>
            </a:r>
            <a:r>
              <a:rPr lang="ru-RU" sz="3400" dirty="0" err="1"/>
              <a:t>лицекрутильную</a:t>
            </a:r>
            <a:r>
              <a:rPr lang="ru-RU" sz="3400" dirty="0"/>
              <a:t> машину ДШО -630 .</a:t>
            </a:r>
          </a:p>
          <a:p>
            <a:pPr marL="0" indent="0" algn="just">
              <a:buNone/>
            </a:pPr>
            <a:r>
              <a:rPr lang="ru-RU" sz="3400" dirty="0"/>
              <a:t>Крутильное оборудование представлено двумя фонарными машинами 18 +12 + 1( старая) и Фонарная машина 18+12+6+1 </a:t>
            </a:r>
            <a:r>
              <a:rPr lang="ru-RU" sz="3400" dirty="0" smtClean="0"/>
              <a:t>(Германия </a:t>
            </a:r>
            <a:r>
              <a:rPr lang="ru-RU" sz="3400" dirty="0"/>
              <a:t>«СКЕТТ»).</a:t>
            </a:r>
          </a:p>
          <a:p>
            <a:pPr marL="0" indent="0" algn="just">
              <a:buNone/>
            </a:pPr>
            <a:r>
              <a:rPr lang="ru-RU" sz="3400" dirty="0"/>
              <a:t>Имеется волочильные машины на волочение меди диаметром до 0,13мм.</a:t>
            </a:r>
          </a:p>
          <a:p>
            <a:pPr marL="0" indent="0" algn="just">
              <a:buNone/>
            </a:pPr>
            <a:r>
              <a:rPr lang="ru-RU" sz="3400" dirty="0"/>
              <a:t>Алюминиевое волочение представлено старым парком волочильного оборудования на волочение </a:t>
            </a:r>
            <a:r>
              <a:rPr lang="ru-RU" sz="3400" dirty="0" smtClean="0"/>
              <a:t>проволоки </a:t>
            </a:r>
            <a:r>
              <a:rPr lang="ru-RU" sz="3400" dirty="0"/>
              <a:t>для неизолированных линий передач и секторной жилы для силовых кабелей.</a:t>
            </a:r>
          </a:p>
          <a:p>
            <a:pPr marL="0" indent="0" algn="just">
              <a:buNone/>
            </a:pPr>
            <a:r>
              <a:rPr lang="ru-RU" sz="3400" dirty="0"/>
              <a:t> На свободные площади крутильного отделения планируется перенос из </a:t>
            </a:r>
            <a:r>
              <a:rPr lang="ru-RU" sz="3400" dirty="0" smtClean="0"/>
              <a:t>цеха №</a:t>
            </a:r>
            <a:r>
              <a:rPr lang="ru-RU" sz="3400" dirty="0"/>
              <a:t>4 участка скрутки медной токопроводящей жилы и участка обмотки жилы огнестойким барьером</a:t>
            </a:r>
            <a:r>
              <a:rPr lang="ru-RU" sz="3400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008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algn="ctr"/>
            <a:r>
              <a:rPr lang="ru-RU" dirty="0"/>
              <a:t>Производственный цикл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quarter" idx="14"/>
          </p:nvPr>
        </p:nvSpPr>
        <p:spPr>
          <a:xfrm>
            <a:off x="611560" y="1347614"/>
            <a:ext cx="8208912" cy="3795886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b="1" dirty="0"/>
              <a:t>Цех № 3</a:t>
            </a:r>
          </a:p>
          <a:p>
            <a:pPr marL="0" indent="0">
              <a:buNone/>
            </a:pPr>
            <a:r>
              <a:rPr lang="ru-RU" sz="4000" dirty="0"/>
              <a:t>В цехе размещено оборудование для наложение </a:t>
            </a:r>
            <a:r>
              <a:rPr lang="ru-RU" sz="4000" dirty="0" err="1"/>
              <a:t>бронепокровов</a:t>
            </a:r>
            <a:r>
              <a:rPr lang="ru-RU" sz="4000" dirty="0"/>
              <a:t> на все виды кабелей и пресс П-958 для наложения алюминиевых оболочек.</a:t>
            </a:r>
          </a:p>
          <a:p>
            <a:pPr marL="0" indent="0">
              <a:buNone/>
            </a:pPr>
            <a:r>
              <a:rPr lang="ru-RU" sz="4000" dirty="0"/>
              <a:t> Линия изолирования жилы  сигнально-блокировочных кабелей – 2шт;. Установлены три </a:t>
            </a:r>
            <a:r>
              <a:rPr lang="ru-RU" sz="4000" dirty="0" err="1"/>
              <a:t>экструзионные</a:t>
            </a:r>
            <a:r>
              <a:rPr lang="ru-RU" sz="4000" dirty="0"/>
              <a:t> линии для </a:t>
            </a:r>
            <a:r>
              <a:rPr lang="ru-RU" sz="4000" dirty="0" err="1"/>
              <a:t>ошлангования</a:t>
            </a:r>
            <a:r>
              <a:rPr lang="ru-RU" sz="4000" dirty="0"/>
              <a:t>  типа МЕ-160. Установлены четыре бронемашины для наложения ленточного </a:t>
            </a:r>
            <a:r>
              <a:rPr lang="ru-RU" sz="4000" dirty="0" err="1"/>
              <a:t>бронепокрова</a:t>
            </a:r>
            <a:r>
              <a:rPr lang="ru-RU" sz="4000" dirty="0"/>
              <a:t>  и пропитки битумом на все виды кабелей.</a:t>
            </a:r>
          </a:p>
          <a:p>
            <a:pPr marL="0" indent="0">
              <a:buNone/>
            </a:pPr>
            <a:r>
              <a:rPr lang="ru-RU" sz="4000" dirty="0"/>
              <a:t>Крутильное оборудование представлено фонарной машиной для скрутки жил сигнально-блокировочного кабеля; пучковой скрутки с одновременной пропиткой </a:t>
            </a:r>
            <a:r>
              <a:rPr lang="ru-RU" sz="4000" dirty="0" err="1"/>
              <a:t>водоблокирующей</a:t>
            </a:r>
            <a:r>
              <a:rPr lang="ru-RU" sz="4000" dirty="0"/>
              <a:t> массы( </a:t>
            </a:r>
            <a:r>
              <a:rPr lang="ru-RU" sz="4000" dirty="0" err="1"/>
              <a:t>гидрофобинол</a:t>
            </a:r>
            <a:r>
              <a:rPr lang="ru-RU" sz="4000" dirty="0"/>
              <a:t>).</a:t>
            </a:r>
          </a:p>
          <a:p>
            <a:pPr marL="0" indent="0">
              <a:buNone/>
            </a:pPr>
            <a:r>
              <a:rPr lang="ru-RU" sz="4000" dirty="0"/>
              <a:t>Две фонарные машины : 24 </a:t>
            </a:r>
            <a:r>
              <a:rPr lang="ru-RU" sz="4000" dirty="0" smtClean="0"/>
              <a:t>роллерная </a:t>
            </a:r>
            <a:r>
              <a:rPr lang="ru-RU" sz="4000" dirty="0"/>
              <a:t>и 48 </a:t>
            </a:r>
            <a:r>
              <a:rPr lang="ru-RU" sz="4000" dirty="0" smtClean="0"/>
              <a:t>роллерная </a:t>
            </a:r>
            <a:r>
              <a:rPr lang="ru-RU" sz="4000" dirty="0"/>
              <a:t>для скрутки токопроводящей жилы до 400 </a:t>
            </a:r>
            <a:r>
              <a:rPr lang="ru-RU" sz="4000" dirty="0" err="1"/>
              <a:t>кв</a:t>
            </a:r>
            <a:r>
              <a:rPr lang="ru-RU" sz="4000" dirty="0"/>
              <a:t> мм и с возможностью наложения </a:t>
            </a:r>
            <a:r>
              <a:rPr lang="ru-RU" sz="4000" dirty="0" err="1"/>
              <a:t>бронепокрова</a:t>
            </a:r>
            <a:r>
              <a:rPr lang="ru-RU" sz="4000" dirty="0"/>
              <a:t> из круглых стальных проволок. </a:t>
            </a:r>
          </a:p>
          <a:p>
            <a:pPr marL="0" indent="0">
              <a:buNone/>
            </a:pPr>
            <a:r>
              <a:rPr lang="ru-RU" sz="4000" dirty="0"/>
              <a:t>В цехе планируется демонтировать участок изготовления телефонии и разместить на этих площадях три </a:t>
            </a:r>
            <a:r>
              <a:rPr lang="ru-RU" sz="4000" dirty="0" err="1" smtClean="0"/>
              <a:t>экструзионные</a:t>
            </a:r>
            <a:r>
              <a:rPr lang="ru-RU" sz="4000" dirty="0" smtClean="0"/>
              <a:t> </a:t>
            </a:r>
            <a:r>
              <a:rPr lang="ru-RU" sz="4000" dirty="0"/>
              <a:t>линии с цеха №4.</a:t>
            </a:r>
          </a:p>
          <a:p>
            <a:pPr marL="0" indent="0">
              <a:buNone/>
            </a:pPr>
            <a:r>
              <a:rPr lang="ru-RU" sz="4000" dirty="0"/>
              <a:t>Имеющаяся за цехом бетонная </a:t>
            </a:r>
            <a:r>
              <a:rPr lang="ru-RU" sz="4000" dirty="0" smtClean="0"/>
              <a:t>площадка, </a:t>
            </a:r>
            <a:r>
              <a:rPr lang="ru-RU" sz="4000" dirty="0"/>
              <a:t>оборудованная мостовым краном </a:t>
            </a:r>
            <a:r>
              <a:rPr lang="ru-RU" sz="4000" dirty="0" smtClean="0"/>
              <a:t>и планируется </a:t>
            </a:r>
            <a:r>
              <a:rPr lang="ru-RU" sz="4000" dirty="0"/>
              <a:t>под перекрытие лёгкими современными конструкциями и размещением на этом участке оборудования под изготовление </a:t>
            </a:r>
            <a:r>
              <a:rPr lang="ru-RU" sz="4000" dirty="0" smtClean="0"/>
              <a:t>«оффшорных </a:t>
            </a:r>
            <a:r>
              <a:rPr lang="ru-RU" sz="4000" dirty="0"/>
              <a:t>кабелей</a:t>
            </a:r>
            <a:r>
              <a:rPr lang="ru-RU" sz="4000" dirty="0" smtClean="0"/>
              <a:t>», </a:t>
            </a:r>
            <a:r>
              <a:rPr lang="ru-RU" sz="4000" dirty="0"/>
              <a:t>изготавливаемых пока только за рубежом, из </a:t>
            </a:r>
            <a:r>
              <a:rPr lang="ru-RU" sz="4000" dirty="0" err="1"/>
              <a:t>силанольно</a:t>
            </a:r>
            <a:r>
              <a:rPr lang="ru-RU" sz="4000" dirty="0"/>
              <a:t>-сшитого полиэтилена, инвестиционный проект, вместе с СМР оценивается около 700,о млн. рублей. Возможна установка наклонной линии для изготовления изоляции из </a:t>
            </a:r>
            <a:r>
              <a:rPr lang="ru-RU" sz="4000" dirty="0" err="1"/>
              <a:t>силанольно</a:t>
            </a:r>
            <a:r>
              <a:rPr lang="ru-RU" sz="4000" dirty="0"/>
              <a:t>- сшитого полиэтилена до 50 </a:t>
            </a:r>
            <a:r>
              <a:rPr lang="ru-RU" sz="4000" dirty="0" err="1"/>
              <a:t>кВ.</a:t>
            </a:r>
            <a:r>
              <a:rPr lang="ru-RU" sz="4000" dirty="0"/>
              <a:t>, с последующим развитием проекта на изготовление кабелей до </a:t>
            </a:r>
            <a:r>
              <a:rPr lang="ru-RU" sz="4000" dirty="0" smtClean="0"/>
              <a:t>220 </a:t>
            </a:r>
            <a:r>
              <a:rPr lang="ru-RU" sz="4000" dirty="0" err="1" smtClean="0"/>
              <a:t>кВ.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26008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algn="ctr"/>
            <a:r>
              <a:rPr lang="ru-RU" dirty="0"/>
              <a:t>Производственный цикл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quarter" idx="14"/>
          </p:nvPr>
        </p:nvSpPr>
        <p:spPr>
          <a:xfrm>
            <a:off x="611560" y="1347614"/>
            <a:ext cx="8208912" cy="3507854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b="1" dirty="0"/>
              <a:t>Цех № 9 </a:t>
            </a:r>
          </a:p>
          <a:p>
            <a:pPr marL="0" indent="0">
              <a:buNone/>
            </a:pPr>
            <a:r>
              <a:rPr lang="ru-RU" dirty="0" smtClean="0"/>
              <a:t>Общая </a:t>
            </a:r>
            <a:r>
              <a:rPr lang="ru-RU" dirty="0"/>
              <a:t>площадь 15,6 тыс. м.2, специализируется по выпуску кабелей больших сечений до 400 мм2 и многопроволочных кабелей с числом жил до 37, таких как судовые кабели с резиновой изоляцией и оболочкой (КНР, НРШМ), силовые кабели с пластмассовой (АВВГ) и резиновой (ВРГ) изоляцией, в том числе не распространяющие горение с низким </a:t>
            </a:r>
            <a:r>
              <a:rPr lang="ru-RU" dirty="0" err="1"/>
              <a:t>дымо</a:t>
            </a:r>
            <a:r>
              <a:rPr lang="ru-RU" dirty="0"/>
              <a:t>- и </a:t>
            </a:r>
            <a:r>
              <a:rPr lang="ru-RU" dirty="0" err="1"/>
              <a:t>газовыделением</a:t>
            </a:r>
            <a:r>
              <a:rPr lang="ru-RU" dirty="0"/>
              <a:t>, силовые гибкие кабели (КГ), шахтные кабели (КГЭШ-1140В), экскаваторные (КГЭ-6кВ), установочные провода (АПВ) сечением 16 мм2  и более.</a:t>
            </a:r>
          </a:p>
          <a:p>
            <a:pPr marL="0" indent="0">
              <a:buNone/>
            </a:pPr>
            <a:r>
              <a:rPr lang="ru-RU" dirty="0"/>
              <a:t>Установлены </a:t>
            </a:r>
            <a:r>
              <a:rPr lang="ru-RU" dirty="0" err="1"/>
              <a:t>экструзионные</a:t>
            </a:r>
            <a:r>
              <a:rPr lang="ru-RU" dirty="0"/>
              <a:t> линии для наложения резиновой изоляции на жилу и </a:t>
            </a:r>
            <a:r>
              <a:rPr lang="ru-RU" dirty="0" err="1"/>
              <a:t>ошлангования</a:t>
            </a:r>
            <a:r>
              <a:rPr lang="ru-RU" dirty="0"/>
              <a:t> резиной силовых и судовых кабелей от 1,5 до 400кв.мм. Типа </a:t>
            </a:r>
            <a:r>
              <a:rPr lang="ru-RU" dirty="0" smtClean="0"/>
              <a:t>АНВ: </a:t>
            </a:r>
            <a:r>
              <a:rPr lang="ru-RU" dirty="0"/>
              <a:t>90 в том числе (90+90-сдвоенный) -2шт. </a:t>
            </a:r>
            <a:r>
              <a:rPr lang="ru-RU" dirty="0" smtClean="0"/>
              <a:t>АНВ </a:t>
            </a:r>
            <a:r>
              <a:rPr lang="ru-RU" dirty="0"/>
              <a:t>125 ИШ; АНВ 160; и сдвоенная линия( собственная разработка для трёхслойного наложения изоляции) АНВ 160 +125. Установлена новая финская линия для изолирования до 400 </a:t>
            </a:r>
            <a:r>
              <a:rPr lang="ru-RU" dirty="0" err="1"/>
              <a:t>кв.мм</a:t>
            </a:r>
            <a:r>
              <a:rPr lang="ru-RU" dirty="0"/>
              <a:t>. и </a:t>
            </a:r>
            <a:r>
              <a:rPr lang="ru-RU" dirty="0" err="1"/>
              <a:t>ошлангования</a:t>
            </a:r>
            <a:r>
              <a:rPr lang="ru-RU" dirty="0"/>
              <a:t> кабеля диаметра до 120 мм., в том числе для работы с этиленпропиленовой резиной.</a:t>
            </a:r>
          </a:p>
          <a:p>
            <a:pPr marL="0" indent="0">
              <a:buNone/>
            </a:pPr>
            <a:r>
              <a:rPr lang="ru-RU" dirty="0"/>
              <a:t>Для работы на пластмассах и композициях имеется линии типа МЕ-125 и МЕ-160, а также новая финская высокоскоростная линия. </a:t>
            </a:r>
          </a:p>
          <a:p>
            <a:pPr marL="0" indent="0">
              <a:buNone/>
            </a:pPr>
            <a:r>
              <a:rPr lang="ru-RU" dirty="0"/>
              <a:t> Имеется крутильное оборудование для скрутки изолированной жилы в заготовку до 5 основных жил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008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algn="ctr"/>
            <a:r>
              <a:rPr lang="ru-RU" dirty="0"/>
              <a:t>Производственный цикл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quarter" idx="14"/>
          </p:nvPr>
        </p:nvSpPr>
        <p:spPr>
          <a:xfrm>
            <a:off x="611560" y="1347614"/>
            <a:ext cx="8208912" cy="350785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 err="1"/>
              <a:t>Резиноделательный</a:t>
            </a:r>
            <a:r>
              <a:rPr lang="ru-RU" b="1" dirty="0"/>
              <a:t> участок (РДУ)</a:t>
            </a:r>
            <a:r>
              <a:rPr lang="ru-RU" dirty="0"/>
              <a:t>,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Общая площадь -  </a:t>
            </a:r>
            <a:r>
              <a:rPr lang="ru-RU" dirty="0"/>
              <a:t>2,6 тыс. м.2,  имеющий две автоматические линии по производству изоляционных, шланговых и электропроводящих резин с включением в них двух </a:t>
            </a:r>
            <a:r>
              <a:rPr lang="ru-RU" dirty="0" err="1"/>
              <a:t>резиносмесителей</a:t>
            </a:r>
            <a:r>
              <a:rPr lang="ru-RU" dirty="0"/>
              <a:t>, суммарной мощностью более 18 тыс. тонн резины в год, запущена в действие линия для изготовления резин в виде лент для наклонной линии изолирования и </a:t>
            </a:r>
            <a:r>
              <a:rPr lang="ru-RU" dirty="0" err="1"/>
              <a:t>шлангования</a:t>
            </a:r>
            <a:r>
              <a:rPr lang="ru-RU" dirty="0"/>
              <a:t> в цех №9.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992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body" sz="half" idx="2"/>
          </p:nvPr>
        </p:nvSpPr>
        <p:spPr>
          <a:xfrm>
            <a:off x="1547664" y="4114800"/>
            <a:ext cx="7596336" cy="977230"/>
          </a:xfrm>
        </p:spPr>
        <p:txBody>
          <a:bodyPr>
            <a:normAutofit fontScale="92500"/>
          </a:bodyPr>
          <a:lstStyle>
            <a:extLst/>
          </a:lstStyle>
          <a:p>
            <a:r>
              <a:rPr lang="ru-RU" dirty="0" smtClean="0"/>
              <a:t>Территория завода расположена в Южной части краевого центра и имеет отличную транспортную доступность, включая автомагистраль, примыкающие дороги общего пользования, железнодорожные пути и выход к Амурской протоке.</a:t>
            </a:r>
            <a:endParaRPr lang="ru-RU" dirty="0"/>
          </a:p>
        </p:txBody>
      </p:sp>
      <p:sp>
        <p:nvSpPr>
          <p:cNvPr id="4" name="Rectang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extLst/>
          </a:lstStyle>
          <a:p>
            <a:pPr algn="ctr"/>
            <a:r>
              <a:rPr lang="ru-RU" dirty="0" smtClean="0"/>
              <a:t>Характеристики площадки:</a:t>
            </a:r>
            <a:endParaRPr lang="ru-RU" dirty="0"/>
          </a:p>
        </p:txBody>
      </p:sp>
      <p:pic>
        <p:nvPicPr>
          <p:cNvPr id="6" name="Рисунок 5"/>
          <p:cNvPicPr>
            <a:picLocks noGrp="1"/>
          </p:cNvPicPr>
          <p:nvPr>
            <p:ph type="pic" idx="1"/>
          </p:nvPr>
        </p:nvPicPr>
        <p:blipFill rotWithShape="1">
          <a:blip r:embed="rId3"/>
          <a:srcRect l="-225" t="24178" r="199" b="19482"/>
          <a:stretch/>
        </p:blipFill>
        <p:spPr bwMode="auto">
          <a:xfrm>
            <a:off x="1571625" y="-1384"/>
            <a:ext cx="7588323" cy="34198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Дуга 4"/>
          <p:cNvSpPr/>
          <p:nvPr/>
        </p:nvSpPr>
        <p:spPr>
          <a:xfrm>
            <a:off x="7236296" y="1779662"/>
            <a:ext cx="9144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3812143" y="-1384"/>
            <a:ext cx="3385624" cy="3297684"/>
          </a:xfrm>
          <a:custGeom>
            <a:avLst/>
            <a:gdLst>
              <a:gd name="connsiteX0" fmla="*/ 254081 w 3288971"/>
              <a:gd name="connsiteY0" fmla="*/ 962075 h 3534374"/>
              <a:gd name="connsiteX1" fmla="*/ 6431 w 3288971"/>
              <a:gd name="connsiteY1" fmla="*/ 2409875 h 3534374"/>
              <a:gd name="connsiteX2" fmla="*/ 473156 w 3288971"/>
              <a:gd name="connsiteY2" fmla="*/ 3400475 h 3534374"/>
              <a:gd name="connsiteX3" fmla="*/ 1330406 w 3288971"/>
              <a:gd name="connsiteY3" fmla="*/ 3448100 h 3534374"/>
              <a:gd name="connsiteX4" fmla="*/ 2406731 w 3288971"/>
              <a:gd name="connsiteY4" fmla="*/ 2686100 h 3534374"/>
              <a:gd name="connsiteX5" fmla="*/ 3283031 w 3288971"/>
              <a:gd name="connsiteY5" fmla="*/ 1914575 h 3534374"/>
              <a:gd name="connsiteX6" fmla="*/ 2740106 w 3288971"/>
              <a:gd name="connsiteY6" fmla="*/ 923975 h 3534374"/>
              <a:gd name="connsiteX7" fmla="*/ 1768556 w 3288971"/>
              <a:gd name="connsiteY7" fmla="*/ 142925 h 3534374"/>
              <a:gd name="connsiteX8" fmla="*/ 968456 w 3288971"/>
              <a:gd name="connsiteY8" fmla="*/ 76250 h 3534374"/>
              <a:gd name="connsiteX9" fmla="*/ 254081 w 3288971"/>
              <a:gd name="connsiteY9" fmla="*/ 962075 h 3534374"/>
              <a:gd name="connsiteX0" fmla="*/ 211834 w 3294349"/>
              <a:gd name="connsiteY0" fmla="*/ 984014 h 3535859"/>
              <a:gd name="connsiteX1" fmla="*/ 11809 w 3294349"/>
              <a:gd name="connsiteY1" fmla="*/ 2411360 h 3535859"/>
              <a:gd name="connsiteX2" fmla="*/ 478534 w 3294349"/>
              <a:gd name="connsiteY2" fmla="*/ 3401960 h 3535859"/>
              <a:gd name="connsiteX3" fmla="*/ 1335784 w 3294349"/>
              <a:gd name="connsiteY3" fmla="*/ 3449585 h 3535859"/>
              <a:gd name="connsiteX4" fmla="*/ 2412109 w 3294349"/>
              <a:gd name="connsiteY4" fmla="*/ 2687585 h 3535859"/>
              <a:gd name="connsiteX5" fmla="*/ 3288409 w 3294349"/>
              <a:gd name="connsiteY5" fmla="*/ 1916060 h 3535859"/>
              <a:gd name="connsiteX6" fmla="*/ 2745484 w 3294349"/>
              <a:gd name="connsiteY6" fmla="*/ 925460 h 3535859"/>
              <a:gd name="connsiteX7" fmla="*/ 1773934 w 3294349"/>
              <a:gd name="connsiteY7" fmla="*/ 144410 h 3535859"/>
              <a:gd name="connsiteX8" fmla="*/ 973834 w 3294349"/>
              <a:gd name="connsiteY8" fmla="*/ 77735 h 3535859"/>
              <a:gd name="connsiteX9" fmla="*/ 211834 w 3294349"/>
              <a:gd name="connsiteY9" fmla="*/ 984014 h 3535859"/>
              <a:gd name="connsiteX0" fmla="*/ 302658 w 3385173"/>
              <a:gd name="connsiteY0" fmla="*/ 984014 h 3540658"/>
              <a:gd name="connsiteX1" fmla="*/ 7383 w 3385173"/>
              <a:gd name="connsiteY1" fmla="*/ 2329546 h 3540658"/>
              <a:gd name="connsiteX2" fmla="*/ 569358 w 3385173"/>
              <a:gd name="connsiteY2" fmla="*/ 3401960 h 3540658"/>
              <a:gd name="connsiteX3" fmla="*/ 1426608 w 3385173"/>
              <a:gd name="connsiteY3" fmla="*/ 3449585 h 3540658"/>
              <a:gd name="connsiteX4" fmla="*/ 2502933 w 3385173"/>
              <a:gd name="connsiteY4" fmla="*/ 2687585 h 3540658"/>
              <a:gd name="connsiteX5" fmla="*/ 3379233 w 3385173"/>
              <a:gd name="connsiteY5" fmla="*/ 1916060 h 3540658"/>
              <a:gd name="connsiteX6" fmla="*/ 2836308 w 3385173"/>
              <a:gd name="connsiteY6" fmla="*/ 925460 h 3540658"/>
              <a:gd name="connsiteX7" fmla="*/ 1864758 w 3385173"/>
              <a:gd name="connsiteY7" fmla="*/ 144410 h 3540658"/>
              <a:gd name="connsiteX8" fmla="*/ 1064658 w 3385173"/>
              <a:gd name="connsiteY8" fmla="*/ 77735 h 3540658"/>
              <a:gd name="connsiteX9" fmla="*/ 302658 w 3385173"/>
              <a:gd name="connsiteY9" fmla="*/ 984014 h 3540658"/>
              <a:gd name="connsiteX0" fmla="*/ 302658 w 3385624"/>
              <a:gd name="connsiteY0" fmla="*/ 984014 h 3540658"/>
              <a:gd name="connsiteX1" fmla="*/ 7383 w 3385624"/>
              <a:gd name="connsiteY1" fmla="*/ 2329546 h 3540658"/>
              <a:gd name="connsiteX2" fmla="*/ 569358 w 3385624"/>
              <a:gd name="connsiteY2" fmla="*/ 3401960 h 3540658"/>
              <a:gd name="connsiteX3" fmla="*/ 1426608 w 3385624"/>
              <a:gd name="connsiteY3" fmla="*/ 3449585 h 3540658"/>
              <a:gd name="connsiteX4" fmla="*/ 2502933 w 3385624"/>
              <a:gd name="connsiteY4" fmla="*/ 2687585 h 3540658"/>
              <a:gd name="connsiteX5" fmla="*/ 3379233 w 3385624"/>
              <a:gd name="connsiteY5" fmla="*/ 1916060 h 3540658"/>
              <a:gd name="connsiteX6" fmla="*/ 2845833 w 3385624"/>
              <a:gd name="connsiteY6" fmla="*/ 894779 h 3540658"/>
              <a:gd name="connsiteX7" fmla="*/ 1864758 w 3385624"/>
              <a:gd name="connsiteY7" fmla="*/ 144410 h 3540658"/>
              <a:gd name="connsiteX8" fmla="*/ 1064658 w 3385624"/>
              <a:gd name="connsiteY8" fmla="*/ 77735 h 3540658"/>
              <a:gd name="connsiteX9" fmla="*/ 302658 w 3385624"/>
              <a:gd name="connsiteY9" fmla="*/ 984014 h 354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85624" h="3540658">
                <a:moveTo>
                  <a:pt x="302658" y="984014"/>
                </a:moveTo>
                <a:cubicBezTo>
                  <a:pt x="126446" y="1359316"/>
                  <a:pt x="-37067" y="1926555"/>
                  <a:pt x="7383" y="2329546"/>
                </a:cubicBezTo>
                <a:cubicBezTo>
                  <a:pt x="51833" y="2732537"/>
                  <a:pt x="332821" y="3215287"/>
                  <a:pt x="569358" y="3401960"/>
                </a:cubicBezTo>
                <a:cubicBezTo>
                  <a:pt x="805896" y="3588633"/>
                  <a:pt x="1104346" y="3568647"/>
                  <a:pt x="1426608" y="3449585"/>
                </a:cubicBezTo>
                <a:cubicBezTo>
                  <a:pt x="1748870" y="3330523"/>
                  <a:pt x="2177496" y="2943172"/>
                  <a:pt x="2502933" y="2687585"/>
                </a:cubicBezTo>
                <a:cubicBezTo>
                  <a:pt x="2828370" y="2431998"/>
                  <a:pt x="3322083" y="2214861"/>
                  <a:pt x="3379233" y="1916060"/>
                </a:cubicBezTo>
                <a:cubicBezTo>
                  <a:pt x="3436383" y="1617259"/>
                  <a:pt x="3098246" y="1190054"/>
                  <a:pt x="2845833" y="894779"/>
                </a:cubicBezTo>
                <a:cubicBezTo>
                  <a:pt x="2593421" y="599504"/>
                  <a:pt x="2160033" y="285697"/>
                  <a:pt x="1864758" y="144410"/>
                </a:cubicBezTo>
                <a:cubicBezTo>
                  <a:pt x="1569483" y="3122"/>
                  <a:pt x="1325008" y="-62199"/>
                  <a:pt x="1064658" y="77735"/>
                </a:cubicBezTo>
                <a:cubicBezTo>
                  <a:pt x="804308" y="217669"/>
                  <a:pt x="478870" y="608712"/>
                  <a:pt x="302658" y="984014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4499992" y="627534"/>
            <a:ext cx="1656184" cy="792088"/>
          </a:xfrm>
          <a:prstGeom prst="downArrow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</a:t>
            </a:r>
            <a:r>
              <a:rPr lang="ru-RU" b="1" dirty="0" smtClean="0"/>
              <a:t> </a:t>
            </a:r>
            <a:r>
              <a:rPr lang="en-US" b="1" dirty="0" smtClean="0"/>
              <a:t>=</a:t>
            </a:r>
            <a:r>
              <a:rPr lang="ru-RU" b="1" dirty="0" smtClean="0"/>
              <a:t> </a:t>
            </a:r>
            <a:r>
              <a:rPr lang="en-US" b="1" dirty="0" smtClean="0"/>
              <a:t>52 </a:t>
            </a:r>
            <a:r>
              <a:rPr lang="ru-RU" b="1" dirty="0" smtClean="0"/>
              <a:t>Га</a:t>
            </a:r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258202"/>
            <a:ext cx="2363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http://www.toserbp.ru/</a:t>
            </a:r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0" y="118110"/>
            <a:ext cx="9144000" cy="1005840"/>
          </a:xfrm>
        </p:spPr>
        <p:txBody>
          <a:bodyPr>
            <a:normAutofit/>
          </a:bodyPr>
          <a:lstStyle>
            <a:extLst/>
          </a:lstStyle>
          <a:p>
            <a:pPr algn="ctr"/>
            <a:r>
              <a:rPr lang="ru-RU" sz="3600" dirty="0" smtClean="0"/>
              <a:t>Мероприятия по запуску производства</a:t>
            </a:r>
            <a:endParaRPr lang="ru-RU" sz="3600" dirty="0"/>
          </a:p>
        </p:txBody>
      </p:sp>
      <p:sp>
        <p:nvSpPr>
          <p:cNvPr id="8" name="Объект 3"/>
          <p:cNvSpPr>
            <a:spLocks noGrp="1"/>
          </p:cNvSpPr>
          <p:nvPr>
            <p:ph sz="quarter" idx="14"/>
          </p:nvPr>
        </p:nvSpPr>
        <p:spPr>
          <a:xfrm>
            <a:off x="611560" y="1347614"/>
            <a:ext cx="8208912" cy="350785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/>
              <a:t>Для запуска производства необходимо около </a:t>
            </a:r>
            <a:r>
              <a:rPr lang="ru-RU" b="1" dirty="0" smtClean="0"/>
              <a:t>3-х месяцев:</a:t>
            </a:r>
            <a:endParaRPr lang="ru-RU" b="1" dirty="0"/>
          </a:p>
          <a:p>
            <a:pPr marL="0" indent="0">
              <a:buNone/>
            </a:pPr>
            <a:r>
              <a:rPr lang="ru-RU" dirty="0" smtClean="0"/>
              <a:t>1. </a:t>
            </a:r>
            <a:r>
              <a:rPr lang="ru-RU" dirty="0" err="1" smtClean="0"/>
              <a:t>Найм</a:t>
            </a:r>
            <a:r>
              <a:rPr lang="ru-RU" dirty="0" smtClean="0"/>
              <a:t> </a:t>
            </a:r>
            <a:r>
              <a:rPr lang="ru-RU" dirty="0"/>
              <a:t>персонала;</a:t>
            </a:r>
          </a:p>
          <a:p>
            <a:pPr marL="0" indent="0">
              <a:buNone/>
            </a:pPr>
            <a:r>
              <a:rPr lang="ru-RU" dirty="0" smtClean="0"/>
              <a:t>2. </a:t>
            </a:r>
            <a:r>
              <a:rPr lang="ru-RU" dirty="0" err="1" smtClean="0"/>
              <a:t>Ресертификации</a:t>
            </a:r>
            <a:r>
              <a:rPr lang="ru-RU" dirty="0" smtClean="0"/>
              <a:t> </a:t>
            </a:r>
            <a:r>
              <a:rPr lang="ru-RU" dirty="0"/>
              <a:t>системы менеджмента качества и сертификатов на кабельно-проводниковую продукцию;</a:t>
            </a:r>
          </a:p>
          <a:p>
            <a:pPr marL="0" indent="0">
              <a:buNone/>
            </a:pPr>
            <a:r>
              <a:rPr lang="ru-RU" dirty="0" smtClean="0"/>
              <a:t>3. Аккредитацию </a:t>
            </a:r>
            <a:r>
              <a:rPr lang="ru-RU" dirty="0"/>
              <a:t>испытательного центра;</a:t>
            </a:r>
          </a:p>
          <a:p>
            <a:pPr marL="0" indent="0">
              <a:buNone/>
            </a:pPr>
            <a:r>
              <a:rPr lang="ru-RU" dirty="0" smtClean="0"/>
              <a:t>4. Техническое </a:t>
            </a:r>
            <a:r>
              <a:rPr lang="ru-RU" dirty="0"/>
              <a:t>обслуживание и ремонт оборудования и </a:t>
            </a:r>
            <a:r>
              <a:rPr lang="ru-RU" dirty="0" smtClean="0"/>
              <a:t>трубопроводов;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5. Поверку </a:t>
            </a:r>
            <a:r>
              <a:rPr lang="ru-RU" dirty="0"/>
              <a:t>приборов и средств измерения;</a:t>
            </a:r>
          </a:p>
          <a:p>
            <a:pPr marL="0" indent="0">
              <a:buNone/>
            </a:pPr>
            <a:r>
              <a:rPr lang="ru-RU" dirty="0" smtClean="0"/>
              <a:t>6. Аттестацию </a:t>
            </a:r>
            <a:r>
              <a:rPr lang="ru-RU" dirty="0"/>
              <a:t>персонала и оборудования по мероприятиям охраны труда и </a:t>
            </a:r>
            <a:r>
              <a:rPr lang="ru-RU" dirty="0" err="1" smtClean="0"/>
              <a:t>Ростехнадзора</a:t>
            </a:r>
            <a:r>
              <a:rPr lang="ru-RU" dirty="0" smtClean="0"/>
              <a:t>;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7. Восстановления </a:t>
            </a:r>
            <a:r>
              <a:rPr lang="ru-RU" dirty="0"/>
              <a:t>системы контактов с потребителями к</a:t>
            </a:r>
            <a:r>
              <a:rPr lang="ru-RU" dirty="0" smtClean="0"/>
              <a:t>абельной </a:t>
            </a:r>
            <a:r>
              <a:rPr lang="ru-RU" dirty="0"/>
              <a:t>продукции;</a:t>
            </a:r>
          </a:p>
          <a:p>
            <a:pPr marL="0" indent="0">
              <a:buNone/>
            </a:pPr>
            <a:r>
              <a:rPr lang="ru-RU" dirty="0" smtClean="0"/>
              <a:t>8. Пополнения </a:t>
            </a:r>
            <a:r>
              <a:rPr lang="ru-RU" dirty="0"/>
              <a:t>оборотных средств и закупку материалов и комплектующих.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284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/>
              <a:t>II. Предполагаемая номенклатура </a:t>
            </a:r>
            <a:r>
              <a:rPr lang="ru-RU" sz="2000" b="1" dirty="0" smtClean="0"/>
              <a:t>кабельной продукции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833214"/>
          </a:xfrm>
        </p:spPr>
        <p:txBody>
          <a:bodyPr>
            <a:normAutofit/>
          </a:bodyPr>
          <a:lstStyle/>
          <a:p>
            <a:pPr algn="ctr"/>
            <a:endParaRPr lang="en-US" sz="2400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1547664" y="377245"/>
            <a:ext cx="75963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Планируемый выпуск и продажа продукции на первом этапе возобновления производственной деятельности предприятия составляет около – 150 млн</a:t>
            </a:r>
            <a:r>
              <a:rPr lang="ru-RU" sz="3200" dirty="0" smtClean="0"/>
              <a:t>. рублей </a:t>
            </a:r>
            <a:r>
              <a:rPr lang="ru-RU" sz="3200" dirty="0"/>
              <a:t>в месяц.</a:t>
            </a:r>
          </a:p>
        </p:txBody>
      </p:sp>
    </p:spTree>
    <p:extLst>
      <p:ext uri="{BB962C8B-B14F-4D97-AF65-F5344CB8AC3E}">
        <p14:creationId xmlns:p14="http://schemas.microsoft.com/office/powerpoint/2010/main" val="217789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algn="ctr"/>
            <a:r>
              <a:rPr lang="ru-RU" dirty="0" smtClean="0"/>
              <a:t>ПОТРЕБНОСТИ РЫНКА</a:t>
            </a:r>
            <a:endParaRPr lang="ru-RU" dirty="0"/>
          </a:p>
        </p:txBody>
      </p:sp>
      <p:sp>
        <p:nvSpPr>
          <p:cNvPr id="8" name="Объект 3"/>
          <p:cNvSpPr>
            <a:spLocks noGrp="1"/>
          </p:cNvSpPr>
          <p:nvPr>
            <p:ph sz="quarter" idx="14"/>
          </p:nvPr>
        </p:nvSpPr>
        <p:spPr>
          <a:xfrm>
            <a:off x="611560" y="1347614"/>
            <a:ext cx="8208912" cy="350785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Кабели - силовые для стационарной до 1кВ и свыше 1кВ, кабели с изоляцией из этиленпропиленовой резины (силовые на низкое и среднее напряжение, высокотемпературные, контрольные, шахтные и экскаваторные), силовые для нестационарной прокладки (в том числе шахтные и экскаваторные напряжением до 6кВ), контрольные, сигнально-блокировочные, судовые, управления, полевой связи, для </a:t>
            </a:r>
            <a:r>
              <a:rPr lang="ru-RU" dirty="0" err="1"/>
              <a:t>нефтепогружных</a:t>
            </a:r>
            <a:r>
              <a:rPr lang="ru-RU" dirty="0"/>
              <a:t> насосов.</a:t>
            </a:r>
          </a:p>
          <a:p>
            <a:pPr marL="0" indent="0">
              <a:buNone/>
            </a:pPr>
            <a:r>
              <a:rPr lang="ru-RU" dirty="0"/>
              <a:t>	Провода – неизолированные, осветительные, силовые общего назначения, силовые для электроустановок, самонесущие изолированные, для </a:t>
            </a:r>
            <a:r>
              <a:rPr lang="ru-RU" dirty="0" err="1"/>
              <a:t>водопогружных</a:t>
            </a:r>
            <a:r>
              <a:rPr lang="ru-RU" dirty="0"/>
              <a:t> электродвигателей, полевой связи, соединительные, для подвижного состава, силовые, трансляционные, монтажные, автотракторные.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000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algn="ctr"/>
            <a:r>
              <a:rPr lang="ru-RU" dirty="0"/>
              <a:t>ПОТРЕБНОСТИ РЫНКА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quarter" idx="14"/>
          </p:nvPr>
        </p:nvSpPr>
        <p:spPr>
          <a:xfrm>
            <a:off x="611560" y="1347614"/>
            <a:ext cx="8208912" cy="350785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/>
              <a:t>1. Кабели для </a:t>
            </a:r>
            <a:r>
              <a:rPr lang="ru-RU" b="1" dirty="0" err="1"/>
              <a:t>нефтепогружных</a:t>
            </a:r>
            <a:r>
              <a:rPr lang="ru-RU" b="1" dirty="0"/>
              <a:t> электронасосов. </a:t>
            </a:r>
          </a:p>
          <a:p>
            <a:pPr marL="0" indent="0">
              <a:buNone/>
            </a:pPr>
            <a:r>
              <a:rPr lang="ru-RU" dirty="0"/>
              <a:t>Объем рынка составляет порядка 50 тыс. км в год, причем рынок постоянно растет, темп роста  ежегодно составляет не менее 9%. В основном спросом пользуется кабель с полипропиленовой изоляцией для установок </a:t>
            </a:r>
            <a:r>
              <a:rPr lang="ru-RU" dirty="0" err="1"/>
              <a:t>нефтепогружных</a:t>
            </a:r>
            <a:r>
              <a:rPr lang="ru-RU" dirty="0"/>
              <a:t> электронасосов на 110 - 120˚С. Производственная мощность по данным кабелям составляет 2000 км в год или около 400 млн. руб. в год.  Рынком сбыта являются все нефтяные компании России и ближнего зарубежья. Рентабельность по данной продукции составляет, не менее 30% Закуп производится компаниями раз в полугодие на тендерной основе. Основной проблемой для выхода на данный рынок является то, что все тендеры проводятся на условиях </a:t>
            </a:r>
            <a:r>
              <a:rPr lang="ru-RU" dirty="0" err="1"/>
              <a:t>предпоставки</a:t>
            </a:r>
            <a:r>
              <a:rPr lang="ru-RU" dirty="0"/>
              <a:t> с отсрочкой платежа в среднем 60 дней.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000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algn="ctr"/>
            <a:r>
              <a:rPr lang="ru-RU" dirty="0"/>
              <a:t>ПОТРЕБНОСТИ РЫНКА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quarter" idx="14"/>
          </p:nvPr>
        </p:nvSpPr>
        <p:spPr>
          <a:xfrm>
            <a:off x="611560" y="1347614"/>
            <a:ext cx="8208912" cy="37958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100" b="1" dirty="0"/>
              <a:t>2. Кабели с изоляцией из этиленпропиленовой резины</a:t>
            </a:r>
            <a:r>
              <a:rPr lang="ru-RU" sz="1100" b="1" dirty="0" smtClean="0"/>
              <a:t>.</a:t>
            </a:r>
            <a:endParaRPr lang="ru-RU" sz="1100" b="1" dirty="0"/>
          </a:p>
          <a:p>
            <a:pPr marL="0" indent="0">
              <a:buNone/>
            </a:pPr>
            <a:r>
              <a:rPr lang="ru-RU" sz="1100" dirty="0" smtClean="0"/>
              <a:t>	Производство </a:t>
            </a:r>
            <a:r>
              <a:rPr lang="ru-RU" sz="1100" dirty="0"/>
              <a:t>кабелей из этиленпропиленовой резины является одним из эксклюзивных. На Российском рынке данный вид кабеля представляют только иностранные производители (</a:t>
            </a:r>
            <a:r>
              <a:rPr lang="ru-RU" sz="1100" dirty="0" err="1"/>
              <a:t>Nexans</a:t>
            </a:r>
            <a:r>
              <a:rPr lang="ru-RU" sz="1100" dirty="0"/>
              <a:t>) и Камкабель. С 2009 года заводом освоено производство кабеля с изоляцией из этиленпропиленовой резины марки ЭПРОЛОН напряжением до 35 </a:t>
            </a:r>
            <a:r>
              <a:rPr lang="ru-RU" sz="1100" dirty="0" err="1" smtClean="0"/>
              <a:t>кВ.</a:t>
            </a:r>
            <a:r>
              <a:rPr lang="ru-RU" sz="1100" dirty="0" smtClean="0"/>
              <a:t> </a:t>
            </a:r>
            <a:endParaRPr lang="ru-RU" sz="1100" dirty="0"/>
          </a:p>
          <a:p>
            <a:pPr marL="0" indent="0">
              <a:buNone/>
            </a:pPr>
            <a:r>
              <a:rPr lang="ru-RU" sz="1100" dirty="0" smtClean="0"/>
              <a:t>	Рынок </a:t>
            </a:r>
            <a:r>
              <a:rPr lang="ru-RU" sz="1100" dirty="0"/>
              <a:t>кабелей среднего напряжения с этиленпропиленовой изоляцией (ЭПР) состоит из различных сегментов. Специфика выпускаемой  продукции состоит в том, что эти кабели лучше всего использовать при работе во взрывоопасных средах, а также в условиях повышенной влажности. Доля рынка кабелей с этиленпропиленовой изоляцией составляет 20 % от общей емкости рынка кабелей среднего напряжения (6-35кВ).</a:t>
            </a:r>
          </a:p>
          <a:p>
            <a:pPr marL="0" indent="0">
              <a:buNone/>
            </a:pPr>
            <a:r>
              <a:rPr lang="ru-RU" sz="1100" dirty="0" smtClean="0"/>
              <a:t>	С </a:t>
            </a:r>
            <a:r>
              <a:rPr lang="ru-RU" sz="1100" dirty="0"/>
              <a:t>2012 года  поставлены на производство кабели с изоляцией из этиленпропиленовой резины марок ЭПРОСИЛ (силовые и контрольные на напряжение 1 </a:t>
            </a:r>
            <a:r>
              <a:rPr lang="ru-RU" sz="1100" dirty="0" err="1"/>
              <a:t>кВ</a:t>
            </a:r>
            <a:r>
              <a:rPr lang="ru-RU" sz="1100" dirty="0"/>
              <a:t>),  ЭПРОТЕРМ (силовые и контрольные высокотемпературные, 105ºС на напряжение 1 </a:t>
            </a:r>
            <a:r>
              <a:rPr lang="ru-RU" sz="1100" dirty="0" err="1"/>
              <a:t>кВ</a:t>
            </a:r>
            <a:r>
              <a:rPr lang="ru-RU" sz="1100" dirty="0"/>
              <a:t>), ЭПРОФЛЕКС (шахтные и экскаваторные на напряжение до 6 </a:t>
            </a:r>
            <a:r>
              <a:rPr lang="ru-RU" sz="1100" dirty="0" err="1"/>
              <a:t>кВ</a:t>
            </a:r>
            <a:r>
              <a:rPr lang="ru-RU" sz="1100" dirty="0"/>
              <a:t>), не имеющие аналогов на российском рынке. В данный момент, переработаны все Технические условия на новое предприятие и после регистрации предприятия необходимо их сертификация.</a:t>
            </a:r>
          </a:p>
          <a:p>
            <a:pPr marL="0" indent="0">
              <a:buNone/>
            </a:pPr>
            <a:r>
              <a:rPr lang="ru-RU" sz="1100" dirty="0" smtClean="0"/>
              <a:t>	Для </a:t>
            </a:r>
            <a:r>
              <a:rPr lang="ru-RU" sz="1100" dirty="0"/>
              <a:t>продвижения данных видов кабелей АМК сотрудничал с рядом ведущих проектных институтов газо-нефтедобывающей отрасли, металлургии. Такими, как ОАО «</a:t>
            </a:r>
            <a:r>
              <a:rPr lang="ru-RU" sz="1100" dirty="0" err="1"/>
              <a:t>Омскнефтехимпроект</a:t>
            </a:r>
            <a:r>
              <a:rPr lang="ru-RU" sz="1100" dirty="0"/>
              <a:t>», ОАО «</a:t>
            </a:r>
            <a:r>
              <a:rPr lang="ru-RU" sz="1100" dirty="0" err="1"/>
              <a:t>Ангарскнефтехимпроект</a:t>
            </a:r>
            <a:r>
              <a:rPr lang="ru-RU" sz="1100" dirty="0"/>
              <a:t>», ОАО «Институт «</a:t>
            </a:r>
            <a:r>
              <a:rPr lang="ru-RU" sz="1100" dirty="0" err="1"/>
              <a:t>Сахалингражданпроект</a:t>
            </a:r>
            <a:r>
              <a:rPr lang="ru-RU" sz="1100" dirty="0"/>
              <a:t>», ОАО «</a:t>
            </a:r>
            <a:r>
              <a:rPr lang="ru-RU" sz="1100" dirty="0" err="1"/>
              <a:t>Южниигипрогаз</a:t>
            </a:r>
            <a:r>
              <a:rPr lang="ru-RU" sz="1100" dirty="0"/>
              <a:t>», ОАО «</a:t>
            </a:r>
            <a:r>
              <a:rPr lang="ru-RU" sz="1100" dirty="0" err="1"/>
              <a:t>Спецнефтехазпроект</a:t>
            </a:r>
            <a:r>
              <a:rPr lang="ru-RU" sz="1100" dirty="0"/>
              <a:t>», ООО «</a:t>
            </a:r>
            <a:r>
              <a:rPr lang="ru-RU" sz="1100" dirty="0" err="1"/>
              <a:t>Востокнефтепровод</a:t>
            </a:r>
            <a:r>
              <a:rPr lang="ru-RU" sz="1100" dirty="0"/>
              <a:t>» и др. Став </a:t>
            </a:r>
            <a:r>
              <a:rPr lang="ru-RU" sz="1100" dirty="0" err="1"/>
              <a:t>правоприемниками</a:t>
            </a:r>
            <a:r>
              <a:rPr lang="ru-RU" sz="1100" dirty="0"/>
              <a:t> эту работу надо будет продолжать в разрезе замены завода производителя на новое предприятие.</a:t>
            </a:r>
          </a:p>
          <a:p>
            <a:pPr marL="0" indent="0">
              <a:buNone/>
            </a:pPr>
            <a:r>
              <a:rPr lang="ru-RU" sz="1100" dirty="0" smtClean="0"/>
              <a:t>	Основными </a:t>
            </a:r>
            <a:r>
              <a:rPr lang="ru-RU" sz="1100" dirty="0"/>
              <a:t>конкурентами на рынке сбыта являются европейские  фирмы «</a:t>
            </a:r>
            <a:r>
              <a:rPr lang="ru-RU" sz="1100" dirty="0" err="1"/>
              <a:t>Нексанс</a:t>
            </a:r>
            <a:r>
              <a:rPr lang="ru-RU" sz="1100" dirty="0"/>
              <a:t>» и «</a:t>
            </a:r>
            <a:r>
              <a:rPr lang="ru-RU" sz="1100" dirty="0" err="1"/>
              <a:t>Призмиан</a:t>
            </a:r>
            <a:r>
              <a:rPr lang="ru-RU" sz="1100" dirty="0"/>
              <a:t>». В рамках программы по </a:t>
            </a:r>
            <a:r>
              <a:rPr lang="ru-RU" sz="1100" dirty="0" err="1"/>
              <a:t>импортозамещению</a:t>
            </a:r>
            <a:r>
              <a:rPr lang="ru-RU" sz="1100" dirty="0"/>
              <a:t>, с учетом более низкой себестоимости кабелей и не уступающей по качеству конкурентам, </a:t>
            </a:r>
            <a:r>
              <a:rPr lang="ru-RU" sz="1100" dirty="0" smtClean="0"/>
              <a:t>предприятие </a:t>
            </a:r>
            <a:r>
              <a:rPr lang="ru-RU" sz="1100" dirty="0"/>
              <a:t>будет с успехом конкурировать в</a:t>
            </a:r>
            <a:r>
              <a:rPr lang="ru-RU" sz="1100" dirty="0" smtClean="0"/>
              <a:t> </a:t>
            </a:r>
            <a:r>
              <a:rPr lang="ru-RU" sz="1100" dirty="0"/>
              <a:t>данном сегменте рынка. Рентабельность по данным видам кабелей достигает  30</a:t>
            </a:r>
            <a:r>
              <a:rPr lang="ru-RU" sz="1100" dirty="0" smtClean="0"/>
              <a:t>%.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78000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algn="ctr"/>
            <a:r>
              <a:rPr lang="ru-RU" dirty="0"/>
              <a:t>ПОТРЕБНОСТИ РЫНКА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quarter" idx="14"/>
          </p:nvPr>
        </p:nvSpPr>
        <p:spPr>
          <a:xfrm>
            <a:off x="611560" y="1347614"/>
            <a:ext cx="8208912" cy="35078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/>
              <a:t>3. Силовые кабели с XLPE </a:t>
            </a:r>
            <a:r>
              <a:rPr lang="ru-RU" sz="1800" b="1" dirty="0" smtClean="0"/>
              <a:t>изоляцией</a:t>
            </a:r>
            <a:r>
              <a:rPr lang="ru-RU" sz="1800" dirty="0" smtClean="0"/>
              <a:t> </a:t>
            </a:r>
            <a:endParaRPr lang="ru-RU" sz="1800" dirty="0"/>
          </a:p>
          <a:p>
            <a:pPr marL="0" indent="0">
              <a:buNone/>
            </a:pPr>
            <a:r>
              <a:rPr lang="ru-RU" sz="1800" dirty="0"/>
              <a:t>	Проведена постановка на серийное производство кабелей силовых с изоляцией из сшитого полиэтилена на напряжение 1 </a:t>
            </a:r>
            <a:r>
              <a:rPr lang="ru-RU" sz="1800" dirty="0" err="1"/>
              <a:t>кВ</a:t>
            </a:r>
            <a:r>
              <a:rPr lang="ru-RU" sz="1800" dirty="0"/>
              <a:t>, кабелей силовых с изоляцией из сшитого полиэтилена не распространяющих горение с низким </a:t>
            </a:r>
            <a:r>
              <a:rPr lang="ru-RU" sz="1800" dirty="0" err="1"/>
              <a:t>дымо</a:t>
            </a:r>
            <a:r>
              <a:rPr lang="ru-RU" sz="1800" dirty="0"/>
              <a:t> – </a:t>
            </a:r>
            <a:r>
              <a:rPr lang="ru-RU" sz="1800" dirty="0" err="1"/>
              <a:t>газовыделением</a:t>
            </a:r>
            <a:r>
              <a:rPr lang="ru-RU" sz="1800" dirty="0"/>
              <a:t> на напряжение 1 </a:t>
            </a:r>
            <a:r>
              <a:rPr lang="ru-RU" sz="1800" dirty="0" err="1"/>
              <a:t>кВ.</a:t>
            </a:r>
            <a:endParaRPr lang="ru-RU" sz="1800" dirty="0"/>
          </a:p>
          <a:p>
            <a:pPr marL="0" indent="0">
              <a:buNone/>
            </a:pPr>
            <a:r>
              <a:rPr lang="ru-RU" sz="1800" dirty="0" smtClean="0"/>
              <a:t>	Данный </a:t>
            </a:r>
            <a:r>
              <a:rPr lang="ru-RU" sz="1800" dirty="0"/>
              <a:t>вид кабеля благодаря своим высоким эксплуатационным показателям  заменяет кабель с пропитанной бумажной изоляцией. </a:t>
            </a:r>
          </a:p>
          <a:p>
            <a:pPr marL="0" indent="0">
              <a:buNone/>
            </a:pPr>
            <a:r>
              <a:rPr lang="ru-RU" sz="1800" dirty="0" smtClean="0"/>
              <a:t>	Спрос </a:t>
            </a:r>
            <a:r>
              <a:rPr lang="ru-RU" sz="1800" dirty="0"/>
              <a:t>на данный вид кабелей ежегодно увеличивается. Рынок сбыта это строительный и энергетические сектора. Планируется занять нишу на дальневосточном регионе. Емкость рынка дальневосточного региона оценивается 80-100 млн. руб. в год с рентабельностью 8-10</a:t>
            </a:r>
            <a:r>
              <a:rPr lang="ru-RU" sz="1800" dirty="0" smtClean="0"/>
              <a:t>%.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78000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algn="ctr"/>
            <a:r>
              <a:rPr lang="ru-RU" dirty="0"/>
              <a:t>ПОТРЕБНОСТИ РЫНКА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quarter" idx="14"/>
          </p:nvPr>
        </p:nvSpPr>
        <p:spPr>
          <a:xfrm>
            <a:off x="611560" y="1347614"/>
            <a:ext cx="8208912" cy="350785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6400" b="1" dirty="0"/>
              <a:t>4. Шахтные и экскаваторные кабели. </a:t>
            </a:r>
          </a:p>
          <a:p>
            <a:pPr marL="0" indent="0">
              <a:buNone/>
            </a:pPr>
            <a:r>
              <a:rPr lang="ru-RU" sz="5600" dirty="0" smtClean="0"/>
              <a:t>Предприятие </a:t>
            </a:r>
            <a:r>
              <a:rPr lang="ru-RU" sz="5600" dirty="0"/>
              <a:t>способно выпускать шахтные и экскаваторные кабели марок КГЭШ, КГЭШ-Т и КГЭ, КГЭН и КГЭ-ХЛ, которые по своим техническим характеристикам не уступают европейским аналогам. </a:t>
            </a:r>
          </a:p>
          <a:p>
            <a:pPr marL="0" indent="0">
              <a:buNone/>
            </a:pPr>
            <a:r>
              <a:rPr lang="ru-RU" sz="5600" dirty="0" smtClean="0"/>
              <a:t>В </a:t>
            </a:r>
            <a:r>
              <a:rPr lang="ru-RU" sz="5600" dirty="0"/>
              <a:t>2012 году разработаны и поставлены на производство Кабель силовой, гибкий с медными жилами, с резиновой теплостойкой изоляцией и электропроводящими эластичными экранами, в резиновой  оболочке, марки КГЭТШУ. Кабели используются в угольных, железорудных, соляных и сланцевых шахтах, а также на открытых разработках (карьерах) для передвижных машин и механизмов. Данный вид кабеля имеет увеличенный в два раза ресурс эксплуатации. Так же разработаны кабели шахтные и экскаваторные с изоляцией из этиленпропиленовой резины марки ЭПРОФЛЕКС, не имеющие аналогов на российском рынке.</a:t>
            </a:r>
          </a:p>
          <a:p>
            <a:pPr marL="0" indent="0">
              <a:buNone/>
            </a:pPr>
            <a:r>
              <a:rPr lang="ru-RU" sz="5600" dirty="0"/>
              <a:t>Основными конкурентами на рынке сбыта являются ООО «Холдинг Кабельный Альянс», ОАО «Камкабель», ООО «ГК «</a:t>
            </a:r>
            <a:r>
              <a:rPr lang="ru-RU" sz="5600" dirty="0" err="1"/>
              <a:t>Севкабель</a:t>
            </a:r>
            <a:r>
              <a:rPr lang="ru-RU" sz="5600" dirty="0"/>
              <a:t>», а так же европейские заводы, такие как финский производитель кабеля REKA </a:t>
            </a:r>
            <a:r>
              <a:rPr lang="ru-RU" sz="5600" dirty="0" err="1"/>
              <a:t>Kaapeli</a:t>
            </a:r>
            <a:r>
              <a:rPr lang="ru-RU" sz="5600" dirty="0"/>
              <a:t> OY, французский </a:t>
            </a:r>
            <a:r>
              <a:rPr lang="ru-RU" sz="5600" dirty="0" err="1"/>
              <a:t>Nexans</a:t>
            </a:r>
            <a:r>
              <a:rPr lang="ru-RU" sz="5600" dirty="0"/>
              <a:t>. Компания </a:t>
            </a:r>
            <a:r>
              <a:rPr lang="ru-RU" sz="5600" dirty="0" err="1"/>
              <a:t>Prismian</a:t>
            </a:r>
            <a:r>
              <a:rPr lang="ru-RU" sz="5600" dirty="0"/>
              <a:t>.</a:t>
            </a:r>
          </a:p>
          <a:p>
            <a:pPr marL="0" indent="0">
              <a:buNone/>
            </a:pPr>
            <a:r>
              <a:rPr lang="ru-RU" sz="5600" dirty="0" smtClean="0"/>
              <a:t>Емкость </a:t>
            </a:r>
            <a:r>
              <a:rPr lang="ru-RU" sz="5600" dirty="0"/>
              <a:t>данного рынка составляет 3 000 000 000 руб. в год. Доля «АМК» на данном рынке составляла  около 1 %. После приобретения наклонной линии паровой вулканизации фирмы «</a:t>
            </a:r>
            <a:r>
              <a:rPr lang="ru-RU" sz="5600" dirty="0" err="1"/>
              <a:t>Maileffer</a:t>
            </a:r>
            <a:r>
              <a:rPr lang="ru-RU" sz="5600" dirty="0"/>
              <a:t>», мощность завода по данной группе кабелей составляет 400 млн. руб. в год. При благоприятных факторах таких как, возможность реализации на условиях </a:t>
            </a:r>
            <a:r>
              <a:rPr lang="ru-RU" sz="5600" dirty="0" err="1"/>
              <a:t>предпоставки</a:t>
            </a:r>
            <a:r>
              <a:rPr lang="ru-RU" sz="5600" dirty="0"/>
              <a:t>, наличие на складе в количестве ходовой линейки КПП около 30 млн. руб. и т.д. планируется выйти на объем 250-300 млн. руб. в год с рентабельностью не менее 15%.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000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algn="ctr"/>
            <a:r>
              <a:rPr lang="ru-RU" dirty="0"/>
              <a:t>ПОТРЕБНОСТИ РЫНКА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quarter" idx="14"/>
          </p:nvPr>
        </p:nvSpPr>
        <p:spPr>
          <a:xfrm>
            <a:off x="611560" y="1347614"/>
            <a:ext cx="8208912" cy="35078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/>
              <a:t>5. Кабель </a:t>
            </a:r>
            <a:r>
              <a:rPr lang="ru-RU" sz="1600" b="1" dirty="0" smtClean="0"/>
              <a:t>судовой</a:t>
            </a:r>
            <a:endParaRPr lang="ru-RU" sz="1600" dirty="0"/>
          </a:p>
          <a:p>
            <a:pPr marL="0" indent="0">
              <a:buNone/>
            </a:pPr>
            <a:r>
              <a:rPr lang="ru-RU" sz="1600" dirty="0"/>
              <a:t>В  конце 2009 года  «АМК» приступило к работе по расширению ассортимента </a:t>
            </a:r>
            <a:r>
              <a:rPr lang="ru-RU" sz="1600" dirty="0" err="1"/>
              <a:t>безгалогенных</a:t>
            </a:r>
            <a:r>
              <a:rPr lang="ru-RU" sz="1600" dirty="0"/>
              <a:t> и огнестойких судовых кабелей на основе действующих ТУ 16.К71-332-2003 и ТУ 16.К71-333-2003 и в соответствии с требованиями международных стандартов. Было разработано ТЗ, проведен весь комплекс предварительных и межведомственных испытаний. По результатам работы 12.01.2012 Департаментом МО по обеспечению </a:t>
            </a:r>
            <a:r>
              <a:rPr lang="ru-RU" sz="1600" dirty="0" err="1"/>
              <a:t>гособоронзаказа</a:t>
            </a:r>
            <a:r>
              <a:rPr lang="ru-RU" sz="1600" dirty="0"/>
              <a:t> утверждено решение №235/1/1/190 об утверждении результатов и акта межведомственных испытаний с присвоением КД на кабели судовые по ТУ16.К71-332-2003 и ТУ 16.К71-333-2003 литеры О1, а также рекомендовано применять данные кабели для изделий 21 и 22 и утвердить данные технические условия установленным порядком. На сегодняшний день ТУ16.К71-332-2003 и ТУ 16.К71-333-2003 утверждены Департаментом по обеспечению </a:t>
            </a:r>
            <a:r>
              <a:rPr lang="ru-RU" sz="1600" dirty="0" err="1"/>
              <a:t>гособоронзаказа</a:t>
            </a:r>
            <a:r>
              <a:rPr lang="ru-RU" sz="1600" dirty="0"/>
              <a:t> и данные кабели могут поставляться с приемкой ВП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78000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algn="ctr"/>
            <a:r>
              <a:rPr lang="ru-RU" dirty="0"/>
              <a:t>ПОТРЕБНОСТИ РЫНКА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quarter" idx="14"/>
          </p:nvPr>
        </p:nvSpPr>
        <p:spPr>
          <a:xfrm>
            <a:off x="611560" y="1347614"/>
            <a:ext cx="8208912" cy="350785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5600" dirty="0" smtClean="0"/>
              <a:t>	В </a:t>
            </a:r>
            <a:r>
              <a:rPr lang="ru-RU" sz="5600" dirty="0"/>
              <a:t>2012 году поставлены на производство Кабели судовые специальные с изоляцией из этиленпропиленовой резины c повышенной электромагнитной защищенностью марки RFOU (VFD) (</a:t>
            </a:r>
            <a:r>
              <a:rPr lang="ru-RU" sz="5600" dirty="0" err="1"/>
              <a:t>пожаробезопасный</a:t>
            </a:r>
            <a:r>
              <a:rPr lang="ru-RU" sz="5600" dirty="0"/>
              <a:t>) и ВFOU (VFD) (</a:t>
            </a:r>
            <a:r>
              <a:rPr lang="ru-RU" sz="5600" dirty="0" err="1"/>
              <a:t>пожаробезопасный</a:t>
            </a:r>
            <a:r>
              <a:rPr lang="ru-RU" sz="5600" dirty="0"/>
              <a:t>, с огнестойким барьером).  Предназначены для подключения электромоторов и силовых соединений в частотных преобразователях повышает надежность электромагнитной защиты установок и сооружений, устройств приборов от электромагнитных помех которые могут недопустимо влиять на окружающую среду. </a:t>
            </a:r>
            <a:r>
              <a:rPr lang="ru-RU" sz="5600" dirty="0" smtClean="0"/>
              <a:t>Емкость </a:t>
            </a:r>
            <a:r>
              <a:rPr lang="ru-RU" sz="5600" dirty="0"/>
              <a:t>данных кабелей составляет </a:t>
            </a:r>
            <a:r>
              <a:rPr lang="ru-RU" sz="5600" dirty="0" smtClean="0"/>
              <a:t> 2 млрд. </a:t>
            </a:r>
            <a:r>
              <a:rPr lang="ru-RU" sz="5600" dirty="0"/>
              <a:t>руб. в год. </a:t>
            </a:r>
            <a:endParaRPr lang="ru-RU" sz="5600" dirty="0" smtClean="0"/>
          </a:p>
          <a:p>
            <a:pPr marL="0" indent="0">
              <a:buNone/>
            </a:pPr>
            <a:r>
              <a:rPr lang="ru-RU" sz="5600" dirty="0" smtClean="0"/>
              <a:t>Для </a:t>
            </a:r>
            <a:r>
              <a:rPr lang="ru-RU" sz="5600" dirty="0"/>
              <a:t>завоевания лидирующих позиций на рынке ОАО «АМК» начал активно сотрудничать с рядом ведущих проектных судостроительных институтов по закладке кабелей производства </a:t>
            </a:r>
            <a:r>
              <a:rPr lang="ru-RU" sz="5600" dirty="0" err="1"/>
              <a:t>АмКЗ</a:t>
            </a:r>
            <a:r>
              <a:rPr lang="ru-RU" sz="5600" dirty="0"/>
              <a:t>. Так на сегодня кабели производства ОАО «АМК»  заложены «Северным ПКБ» в фрегаты для нужд военно-морского флота серии 22350 в количестве 15 штук, на один фрегат  требуется около 100 млн. КПП,. «ПКБ Вымпелом» заложены в проект Танкеров 00211, «Морским инженерным бюро» заложен кабель в проект MPSV06 (строительство ледокола). ФГУП ЦКБ «Алмаз», в проект 20380 - Гвардейский корвет «Громкий».  Активное сотрудничество завода с основными проектными институтами - «Северное ПКБ», «Морское инженерное бюро», ФГУП ЦКБ «Алмаз», ОАО "Адмиралтейские верфи", ОАО КБ "Вымпел" и </a:t>
            </a:r>
            <a:r>
              <a:rPr lang="ru-RU" sz="5600" dirty="0" smtClean="0"/>
              <a:t>т.д.</a:t>
            </a:r>
          </a:p>
          <a:p>
            <a:pPr marL="0" indent="0">
              <a:buNone/>
            </a:pPr>
            <a:r>
              <a:rPr lang="ru-RU" sz="5600" dirty="0" smtClean="0"/>
              <a:t>Планируется </a:t>
            </a:r>
            <a:r>
              <a:rPr lang="ru-RU" sz="5600" dirty="0"/>
              <a:t>выйти на объем по данным видам кабелей в 700-900 млн. руб. в год с рентабельностью 60-70%.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000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000" dirty="0"/>
              <a:t>Основные инвестиционные проекты Дальнего Востока до 2025 года</a:t>
            </a:r>
            <a:r>
              <a:rPr lang="ru-RU" sz="2000" dirty="0" smtClean="0"/>
              <a:t>.</a:t>
            </a:r>
            <a:endParaRPr lang="ru-RU" sz="2000" b="1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833214"/>
          </a:xfrm>
        </p:spPr>
        <p:txBody>
          <a:bodyPr>
            <a:normAutofit/>
          </a:bodyPr>
          <a:lstStyle/>
          <a:p>
            <a:pPr algn="ctr"/>
            <a:endParaRPr lang="en-US" sz="24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683860"/>
            <a:ext cx="75963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Проекты, в которых было запланировано участие АМК в качестве поставщика кабельно-проводниковой продукции и по которым необходимо возобновить переговоры:</a:t>
            </a:r>
          </a:p>
        </p:txBody>
      </p:sp>
    </p:spTree>
    <p:extLst>
      <p:ext uri="{BB962C8B-B14F-4D97-AF65-F5344CB8AC3E}">
        <p14:creationId xmlns:p14="http://schemas.microsoft.com/office/powerpoint/2010/main" val="49661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extLst/>
          </a:lstStyle>
          <a:p>
            <a:pPr algn="ctr"/>
            <a:r>
              <a:rPr lang="ru-RU" dirty="0"/>
              <a:t>Имущественный комплекс 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21" y="1596265"/>
            <a:ext cx="4595485" cy="2847693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006280" y="1352549"/>
            <a:ext cx="3886200" cy="32686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Внутри территории   компактно расположены производственные  цеха различного назначения  площадью от 1 500 до 17 000 м2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extLst/>
          </a:lstStyle>
          <a:p>
            <a:pPr algn="ctr"/>
            <a:r>
              <a:rPr lang="ru-RU" sz="3600" dirty="0" smtClean="0"/>
              <a:t>Возможно участие </a:t>
            </a:r>
            <a:r>
              <a:rPr lang="ru-RU" sz="3600" dirty="0"/>
              <a:t>АМК в качестве поставщика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766807"/>
              </p:ext>
            </p:extLst>
          </p:nvPr>
        </p:nvGraphicFramePr>
        <p:xfrm>
          <a:off x="611560" y="1352551"/>
          <a:ext cx="8136904" cy="3728393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152128"/>
                <a:gridCol w="4536504"/>
                <a:gridCol w="1192440"/>
                <a:gridCol w="1255832"/>
              </a:tblGrid>
              <a:tr h="1790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Регион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91" marR="2691" marT="2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Наименование проекта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91" marR="2691" marT="2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Объем инвестиций, млн. руб.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91" marR="2691" marT="2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Срок реализации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91" marR="2691" marT="2691" marB="0" anchor="ctr"/>
                </a:tc>
              </a:tr>
              <a:tr h="226843">
                <a:tc rowSpan="16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Хабаровский край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91" marR="2691" marT="2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Строительство нефтепродуктопровода Комсомольский НПЗ – порт Де - Кастри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91" marR="2691" marT="2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16500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91" marR="2691" marT="2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2008-2017гг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91" marR="2691" marT="2691" marB="0" anchor="ctr"/>
                </a:tc>
              </a:tr>
              <a:tr h="2238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Строительство нефтепровода-отвода «ВСТО – Комсомольский НПЗ»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91" marR="2691" marT="2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19400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91" marR="2691" marT="2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2008-2014гг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91" marR="2691" marT="2691" marB="0" anchor="ctr"/>
                </a:tc>
              </a:tr>
              <a:tr h="1134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Строительство ТЭЦ в г. Советская Гавань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91" marR="2691" marT="2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2115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91" marR="2691" marT="2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2010-2017гг.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91" marR="2691" marT="2691" marB="0" anchor="ctr"/>
                </a:tc>
              </a:tr>
              <a:tr h="2298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Развитие распределительных электрических сетей напряжением 110-35 кВ в Ванино-Советско-Гаванском энергорайоне.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91" marR="2691" marT="2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91" marR="2691" marT="2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2010-2016гг.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91" marR="2691" marT="2691" marB="0" anchor="ctr"/>
                </a:tc>
              </a:tr>
              <a:tr h="1223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Строительство целлюлозно-бумажного комбината в г. Амурске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91" marR="2691" marT="2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38400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91" marR="2691" marT="2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2013-2018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91" marR="2691" marT="2691" marB="0" anchor="ctr"/>
                </a:tc>
              </a:tr>
              <a:tr h="2745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Строительство горно-обогатительного комплекса на золоторудном месторождении </a:t>
                      </a:r>
                      <a:r>
                        <a:rPr lang="ru-RU" sz="800" u="none" strike="noStrike" dirty="0" err="1">
                          <a:effectLst/>
                        </a:rPr>
                        <a:t>Албазино</a:t>
                      </a:r>
                      <a:r>
                        <a:rPr lang="ru-RU" sz="800" u="none" strike="noStrike" dirty="0">
                          <a:effectLst/>
                        </a:rPr>
                        <a:t> в р-не им. П. Осипенко.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91" marR="2691" marT="2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5342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91" marR="2691" marT="2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2011-2016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91" marR="2691" marT="2691" marB="0" anchor="ctr"/>
                </a:tc>
              </a:tr>
              <a:tr h="1223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Строительство гидрометаллургического комбината (ГМК) в г. Амурске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91" marR="2691" marT="2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1886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91" marR="2691" marT="2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2013-20164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91" marR="2691" marT="2691" marB="0" anchor="ctr"/>
                </a:tc>
              </a:tr>
              <a:tr h="1969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Организация производства региональных гражданских самолетов (SSJ-100) ОАО </a:t>
                      </a:r>
                      <a:r>
                        <a:rPr lang="ru-RU" sz="800" u="none" strike="noStrike" dirty="0" err="1">
                          <a:effectLst/>
                        </a:rPr>
                        <a:t>КнААПО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91" marR="2691" marT="2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11732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91" marR="2691" marT="2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2009-2024 гг.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91" marR="2691" marT="2691" marB="0" anchor="ctr"/>
                </a:tc>
              </a:tr>
              <a:tr h="4178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Развитие аэропорта Хабаровск: реконструкция топливно-заправочного комплекса, строительство грузового терминала, приобретение современной погрузочной и комплектовочной техники, создание современного пассажирского терминала и др.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91" marR="2691" marT="2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91" marR="2691" marT="2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2005 – 2026 гг.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91" marR="2691" marT="2691" marB="0" anchor="ctr"/>
                </a:tc>
              </a:tr>
              <a:tr h="1080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Строительство транспортно-перегрузочного комплекса в бухте Мучке, </a:t>
                      </a:r>
                      <a:r>
                        <a:rPr lang="ru-RU" sz="800" u="none" strike="noStrike" dirty="0" err="1">
                          <a:effectLst/>
                        </a:rPr>
                        <a:t>Ванинский</a:t>
                      </a:r>
                      <a:r>
                        <a:rPr lang="ru-RU" sz="800" u="none" strike="noStrike" dirty="0">
                          <a:effectLst/>
                        </a:rPr>
                        <a:t> район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91" marR="2691" marT="269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8800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91" marR="2691" marT="2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этап          2009 – 2015 гг.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91" marR="2691" marT="2691" marB="0" anchor="ctr"/>
                </a:tc>
              </a:tr>
              <a:tr h="1080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 этап         2015 – 2020 гг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91" marR="2691" marT="2691" marB="0" anchor="ctr"/>
                </a:tc>
              </a:tr>
              <a:tr h="1790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Контейнерный терминал ЗАО "СГМТП" (ПОЭЗ "Советская Гавань")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91" marR="2691" marT="2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9200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91" marR="2691" marT="2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2018 – 2021 гг.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91" marR="2691" marT="2691" marB="0" anchor="ctr"/>
                </a:tc>
              </a:tr>
              <a:tr h="2925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Стратегическая программа развития Байкало-Амурской магистрали на перспективу до 2020 года с учетом строительства трубопроводной системы Восточная Сибирь – Тихий океан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91" marR="2691" marT="2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597000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91" marR="2691" marT="2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2008 – 2025 гг.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91" marR="2691" marT="2691" marB="0" anchor="ctr"/>
                </a:tc>
              </a:tr>
              <a:tr h="2656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Водозаборные сооружения Тунгусского месторождения в г. Хабаровске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91" marR="2691" marT="2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12482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91" marR="2691" marT="2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2000 – 2017 гг.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91" marR="2691" marT="2691" marB="0" anchor="ctr"/>
                </a:tc>
              </a:tr>
              <a:tr h="3707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Освоение и развитие Большого Уссурийского острова (строительство международного грузопассажирского автомобильного пункта пропуска  с обустройством техническими средствами,  контейнерного терминала, автодороги от границы до терминала) Хабаровский район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91" marR="2691" marT="2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10826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91" marR="2691" marT="2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2011 – 2020 гг.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91" marR="2691" marT="2691" marB="0" anchor="ctr"/>
                </a:tc>
              </a:tr>
              <a:tr h="1641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Строительство и ввод жилья в Хабаровском крае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91" marR="2691" marT="2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1031264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91" marR="2691" marT="2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2009 – 2025 гг.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91" marR="2691" marT="2691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000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extLst/>
          </a:lstStyle>
          <a:p>
            <a:pPr algn="ctr"/>
            <a:r>
              <a:rPr lang="ru-RU" sz="3200" dirty="0"/>
              <a:t>Возможно участие АМК в качестве поставщика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149515342"/>
              </p:ext>
            </p:extLst>
          </p:nvPr>
        </p:nvGraphicFramePr>
        <p:xfrm>
          <a:off x="611560" y="1347788"/>
          <a:ext cx="8136903" cy="358567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296144"/>
                <a:gridCol w="4210770"/>
                <a:gridCol w="1313796"/>
                <a:gridCol w="1316193"/>
              </a:tblGrid>
              <a:tr h="3458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Еврейская автономная область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4" marR="5404" marT="54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Строительство Кимкано-Сутарского ГОКа на базе Кимканского и Сутарского железорудных месторождений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4" marR="5404" marT="54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22904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4" marR="5404" marT="54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2008-2017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4" marR="5404" marT="5404" marB="0" anchor="ctr"/>
                </a:tc>
              </a:tr>
              <a:tr h="399907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Чукотский автономный округ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4" marR="5404" marT="54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Строительство угледобывающего предприятия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4" marR="5404" marT="54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5500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4" marR="5404" marT="54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2011-2016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4" marR="5404" marT="5404" marB="0" anchor="ctr"/>
                </a:tc>
              </a:tr>
              <a:tr h="4809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Строительство ВЛ 110 </a:t>
                      </a:r>
                      <a:r>
                        <a:rPr lang="ru-RU" sz="1100" u="none" strike="noStrike" dirty="0" err="1">
                          <a:effectLst/>
                        </a:rPr>
                        <a:t>кВ</a:t>
                      </a:r>
                      <a:r>
                        <a:rPr lang="ru-RU" sz="1100" u="none" strike="noStrike" dirty="0">
                          <a:effectLst/>
                        </a:rPr>
                        <a:t> «Угольные Копи-</a:t>
                      </a:r>
                      <a:r>
                        <a:rPr lang="ru-RU" sz="1100" u="none" strike="noStrike" dirty="0" err="1">
                          <a:effectLst/>
                        </a:rPr>
                        <a:t>Канчалан</a:t>
                      </a:r>
                      <a:r>
                        <a:rPr lang="ru-RU" sz="1100" u="none" strike="noStrike" dirty="0">
                          <a:effectLst/>
                        </a:rPr>
                        <a:t>-Валунистое»  (III этап) объекта «Строительство ЛЭП 35 </a:t>
                      </a:r>
                      <a:r>
                        <a:rPr lang="ru-RU" sz="1100" u="none" strike="noStrike" dirty="0" err="1">
                          <a:effectLst/>
                        </a:rPr>
                        <a:t>кВ</a:t>
                      </a:r>
                      <a:r>
                        <a:rPr lang="ru-RU" sz="1100" u="none" strike="noStrike" dirty="0">
                          <a:effectLst/>
                        </a:rPr>
                        <a:t> Анадырская ТЭЦ-Угольные Копи-</a:t>
                      </a:r>
                      <a:r>
                        <a:rPr lang="ru-RU" sz="1100" u="none" strike="noStrike" dirty="0" err="1">
                          <a:effectLst/>
                        </a:rPr>
                        <a:t>Канчалан</a:t>
                      </a:r>
                      <a:r>
                        <a:rPr lang="ru-RU" sz="1100" u="none" strike="noStrike" dirty="0">
                          <a:effectLst/>
                        </a:rPr>
                        <a:t>-Валунистое-</a:t>
                      </a:r>
                      <a:r>
                        <a:rPr lang="ru-RU" sz="1100" u="none" strike="noStrike" dirty="0" err="1">
                          <a:effectLst/>
                        </a:rPr>
                        <a:t>Эгвекинот</a:t>
                      </a:r>
                      <a:r>
                        <a:rPr lang="ru-RU" sz="1100" u="none" strike="noStrike" dirty="0">
                          <a:effectLst/>
                        </a:rPr>
                        <a:t>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4" marR="5404" marT="54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1702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4" marR="5404" marT="54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2011-2016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4" marR="5404" marT="5404" marB="0" anchor="ctr"/>
                </a:tc>
              </a:tr>
              <a:tr h="2907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Строительство автомобильной дороги "Анадырь- месторождение Верхнее-</a:t>
                      </a:r>
                      <a:r>
                        <a:rPr lang="ru-RU" sz="1100" u="none" strike="noStrike" dirty="0" err="1">
                          <a:effectLst/>
                        </a:rPr>
                        <a:t>Телекайское</a:t>
                      </a:r>
                      <a:r>
                        <a:rPr lang="ru-RU" sz="1100" u="none" strike="noStrike" dirty="0">
                          <a:effectLst/>
                        </a:rPr>
                        <a:t>-</a:t>
                      </a:r>
                      <a:r>
                        <a:rPr lang="ru-RU" sz="1100" u="none" strike="noStrike" dirty="0" err="1">
                          <a:effectLst/>
                        </a:rPr>
                        <a:t>Беринговский</a:t>
                      </a:r>
                      <a:r>
                        <a:rPr lang="ru-RU" sz="1100" u="none" strike="noStrike" dirty="0">
                          <a:effectLst/>
                        </a:rPr>
                        <a:t>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4" marR="5404" marT="54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13837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4" marR="5404" marT="54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2011-2017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4" marR="5404" marT="5404" marB="0" anchor="ctr"/>
                </a:tc>
              </a:tr>
              <a:tr h="3512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Разработка горно-рудных месторождений Майское, Купол, Двойное, Песчанка, </a:t>
                      </a:r>
                      <a:r>
                        <a:rPr lang="ru-RU" sz="1100" u="none" strike="noStrike" dirty="0" err="1">
                          <a:effectLst/>
                        </a:rPr>
                        <a:t>Пыркакайское</a:t>
                      </a:r>
                      <a:r>
                        <a:rPr lang="ru-RU" sz="1100" u="none" strike="noStrike" dirty="0">
                          <a:effectLst/>
                        </a:rPr>
                        <a:t>, </a:t>
                      </a:r>
                      <a:r>
                        <a:rPr lang="ru-RU" sz="1100" u="none" strike="noStrike" dirty="0" err="1">
                          <a:effectLst/>
                        </a:rPr>
                        <a:t>Каральвеем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4" marR="5404" marT="54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145680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4" marR="5404" marT="54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2005-2030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4" marR="5404" marT="5404" marB="0" anchor="ctr"/>
                </a:tc>
              </a:tr>
              <a:tr h="3242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Строительство ВЛ-110 </a:t>
                      </a:r>
                      <a:r>
                        <a:rPr lang="ru-RU" sz="1100" u="none" strike="noStrike" dirty="0" err="1">
                          <a:effectLst/>
                        </a:rPr>
                        <a:t>кВ</a:t>
                      </a:r>
                      <a:r>
                        <a:rPr lang="ru-RU" sz="1100" u="none" strike="noStrike" dirty="0">
                          <a:effectLst/>
                        </a:rPr>
                        <a:t> «</a:t>
                      </a:r>
                      <a:r>
                        <a:rPr lang="ru-RU" sz="1100" u="none" strike="noStrike" dirty="0" err="1">
                          <a:effectLst/>
                        </a:rPr>
                        <a:t>Билибино</a:t>
                      </a:r>
                      <a:r>
                        <a:rPr lang="ru-RU" sz="1100" u="none" strike="noStrike" dirty="0">
                          <a:effectLst/>
                        </a:rPr>
                        <a:t>-Купол» (с ТП -110/35/6 </a:t>
                      </a:r>
                      <a:r>
                        <a:rPr lang="ru-RU" sz="1100" u="none" strike="noStrike" dirty="0" err="1">
                          <a:effectLst/>
                        </a:rPr>
                        <a:t>кВ</a:t>
                      </a:r>
                      <a:r>
                        <a:rPr lang="ru-RU" sz="1100" u="none" strike="noStrike" dirty="0">
                          <a:effectLst/>
                        </a:rPr>
                        <a:t>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4" marR="5404" marT="54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4872,4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4" marR="5404" marT="54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2011-2017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4" marR="5404" marT="5404" marB="0" anchor="ctr"/>
                </a:tc>
              </a:tr>
              <a:tr h="2485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Строительство ВЛ «Купол-Песчанка»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4" marR="5404" marT="54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3570,3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4" marR="5404" marT="54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2010-2017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4" marR="5404" marT="5404" marB="0" anchor="ctr"/>
                </a:tc>
              </a:tr>
              <a:tr h="3858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Строительство плавучей атомной теплоэлектростанции на базе плавучего энергоблока с реакторными установками КЛТ -40С г. Певек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4" marR="5404" marT="54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20160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4" marR="5404" marT="54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2010-2019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4" marR="5404" marT="5404" marB="0" anchor="ctr"/>
                </a:tc>
              </a:tr>
              <a:tr h="6809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Строительство автомобильной дороги"Колыма-Омсукчан-Омолон-Анадырь" на территории Чукотского автономного округа "Омолон- Анадырь"с подъездами до Билибино, Комсомольского, Эгвекинот 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4" marR="5404" marT="54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68103,8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4" marR="5404" marT="54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2010-2017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4" marR="5404" marT="5404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000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70492084"/>
              </p:ext>
            </p:extLst>
          </p:nvPr>
        </p:nvGraphicFramePr>
        <p:xfrm>
          <a:off x="683568" y="1347614"/>
          <a:ext cx="8136904" cy="366121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224136"/>
                <a:gridCol w="4282779"/>
                <a:gridCol w="1313797"/>
                <a:gridCol w="1316192"/>
              </a:tblGrid>
              <a:tr h="219202">
                <a:tc rowSpan="16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Амурская область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47" marR="2847" marT="2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Строительство электрических сетей 110 </a:t>
                      </a:r>
                      <a:r>
                        <a:rPr lang="ru-RU" sz="1100" u="none" strike="noStrike" dirty="0" err="1">
                          <a:effectLst/>
                        </a:rPr>
                        <a:t>кВ</a:t>
                      </a:r>
                      <a:r>
                        <a:rPr lang="ru-RU" sz="1100" u="none" strike="noStrike" dirty="0">
                          <a:effectLst/>
                        </a:rPr>
                        <a:t> кольца г. Благовещенска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47" marR="2847" marT="2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2162,6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47" marR="2847" marT="2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2010-2018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47" marR="2847" marT="2847" marB="0" anchor="ctr"/>
                </a:tc>
              </a:tr>
              <a:tr h="1651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Строительство ВЛ 220 </a:t>
                      </a:r>
                      <a:r>
                        <a:rPr lang="ru-RU" sz="1100" u="none" strike="noStrike" dirty="0" err="1">
                          <a:effectLst/>
                        </a:rPr>
                        <a:t>кВ</a:t>
                      </a:r>
                      <a:r>
                        <a:rPr lang="ru-RU" sz="1100" u="none" strike="noStrike" dirty="0">
                          <a:effectLst/>
                        </a:rPr>
                        <a:t> Благовещенская -Тамбовка-Варваровка с ПС 220 </a:t>
                      </a:r>
                      <a:r>
                        <a:rPr lang="ru-RU" sz="1100" u="none" strike="noStrike" dirty="0" err="1">
                          <a:effectLst/>
                        </a:rPr>
                        <a:t>кВ</a:t>
                      </a:r>
                      <a:r>
                        <a:rPr lang="ru-RU" sz="1100" u="none" strike="noStrike" dirty="0">
                          <a:effectLst/>
                        </a:rPr>
                        <a:t> "Тамбовка"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47" marR="2847" marT="2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1405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47" marR="2847" marT="2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2008-2016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47" marR="2847" marT="2847" marB="0" anchor="ctr"/>
                </a:tc>
              </a:tr>
              <a:tr h="1394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Строительство Нижне-Бурейской ГЭС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47" marR="2847" marT="2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18067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47" marR="2847" marT="2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2010-2019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47" marR="2847" marT="2847" marB="0" anchor="ctr"/>
                </a:tc>
              </a:tr>
              <a:tr h="1366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Строительство Нижне-Зейской ГЭС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47" marR="2847" marT="2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18356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47" marR="2847" marT="2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2010-2019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47" marR="2847" marT="2847" marB="0" anchor="ctr"/>
                </a:tc>
              </a:tr>
              <a:tr h="2135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Строительство ВЛ220 </a:t>
                      </a:r>
                      <a:r>
                        <a:rPr lang="ru-RU" sz="1100" u="none" strike="noStrike" dirty="0" err="1">
                          <a:effectLst/>
                        </a:rPr>
                        <a:t>кВ</a:t>
                      </a:r>
                      <a:r>
                        <a:rPr lang="ru-RU" sz="1100" u="none" strike="noStrike" dirty="0">
                          <a:effectLst/>
                        </a:rPr>
                        <a:t> Нижне-</a:t>
                      </a:r>
                      <a:r>
                        <a:rPr lang="ru-RU" sz="1100" u="none" strike="noStrike" dirty="0" err="1">
                          <a:effectLst/>
                        </a:rPr>
                        <a:t>Зейская</a:t>
                      </a:r>
                      <a:r>
                        <a:rPr lang="ru-RU" sz="1100" u="none" strike="noStrike" dirty="0">
                          <a:effectLst/>
                        </a:rPr>
                        <a:t> ГЭС - ПС Амурская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47" marR="2847" marT="2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11950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47" marR="2847" marT="2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2010-2017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47" marR="2847" marT="2847" marB="0" anchor="ctr"/>
                </a:tc>
              </a:tr>
              <a:tr h="1935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Строительство ВЛ 500 </a:t>
                      </a:r>
                      <a:r>
                        <a:rPr lang="ru-RU" sz="1100" u="none" strike="noStrike" dirty="0" err="1">
                          <a:effectLst/>
                        </a:rPr>
                        <a:t>кВ</a:t>
                      </a:r>
                      <a:r>
                        <a:rPr lang="ru-RU" sz="1100" u="none" strike="noStrike" dirty="0">
                          <a:effectLst/>
                        </a:rPr>
                        <a:t> </a:t>
                      </a:r>
                      <a:r>
                        <a:rPr lang="ru-RU" sz="1100" u="none" strike="noStrike" dirty="0" err="1">
                          <a:effectLst/>
                        </a:rPr>
                        <a:t>Зейская</a:t>
                      </a:r>
                      <a:r>
                        <a:rPr lang="ru-RU" sz="1100" u="none" strike="noStrike" dirty="0">
                          <a:effectLst/>
                        </a:rPr>
                        <a:t> ГЭС -Амурская государственная граница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47" marR="2847" marT="2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8200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47" marR="2847" marT="2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2010-2017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47" marR="2847" marT="2847" marB="0" anchor="ctr"/>
                </a:tc>
              </a:tr>
              <a:tr h="1508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Строительство второй очереди Благовещенской ТЭЦ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47" marR="2847" marT="2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3974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47" marR="2847" marT="2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2011-2017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47" marR="2847" marT="2847" marB="0" anchor="ctr"/>
                </a:tc>
              </a:tr>
              <a:tr h="1224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Строительство </a:t>
                      </a:r>
                      <a:r>
                        <a:rPr lang="ru-RU" sz="1100" u="none" strike="noStrike" dirty="0" err="1">
                          <a:effectLst/>
                        </a:rPr>
                        <a:t>Ерковецкой</a:t>
                      </a:r>
                      <a:r>
                        <a:rPr lang="ru-RU" sz="1100" u="none" strike="noStrike" dirty="0">
                          <a:effectLst/>
                        </a:rPr>
                        <a:t> ТЭС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47" marR="2847" marT="2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21540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47" marR="2847" marT="2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2013-2018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47" marR="2847" marT="2847" marB="0" anchor="ctr"/>
                </a:tc>
              </a:tr>
              <a:tr h="1736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Строительство здания аэровокзала в </a:t>
                      </a:r>
                      <a:r>
                        <a:rPr lang="ru-RU" sz="1100" u="none" strike="noStrike" dirty="0" err="1">
                          <a:effectLst/>
                        </a:rPr>
                        <a:t>аэропору</a:t>
                      </a:r>
                      <a:r>
                        <a:rPr lang="ru-RU" sz="1100" u="none" strike="noStrike" dirty="0">
                          <a:effectLst/>
                        </a:rPr>
                        <a:t> г. Благовещенска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47" marR="2847" marT="2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912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47" marR="2847" marT="2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2010-2016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47" marR="2847" marT="2847" marB="0" anchor="ctr"/>
                </a:tc>
              </a:tr>
              <a:tr h="1537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Сроительство железной дороги на участке Улак-Эльга 313 км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47" marR="2847" marT="2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45000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47" marR="2847" marT="2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2008-2018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47" marR="2847" marT="2847" marB="0" anchor="ctr"/>
                </a:tc>
              </a:tr>
              <a:tr h="1594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Железнодорожный путь "Шимановск- Гарь -</a:t>
                      </a:r>
                      <a:r>
                        <a:rPr lang="ru-RU" sz="1100" u="none" strike="noStrike" dirty="0" err="1">
                          <a:effectLst/>
                        </a:rPr>
                        <a:t>Февральск</a:t>
                      </a:r>
                      <a:r>
                        <a:rPr lang="ru-RU" sz="1100" u="none" strike="noStrike" dirty="0">
                          <a:effectLst/>
                        </a:rPr>
                        <a:t>" 289 км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47" marR="2847" marT="2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28000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47" marR="2847" marT="2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2016-2030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47" marR="2847" marT="2847" marB="0" anchor="ctr"/>
                </a:tc>
              </a:tr>
              <a:tr h="1708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Космодром гражданского назначения "Восточный" ЗАТО Углегорск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47" marR="2847" marT="2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96000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47" marR="2847" marT="2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2012-2020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47" marR="2847" marT="2847" marB="0" anchor="ctr"/>
                </a:tc>
              </a:tr>
              <a:tr h="1708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Освоение Гаринского месторождения железных руд и строительство горно-обогатительного комбината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47" marR="2847" marT="2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11351,5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47" marR="2847" marT="2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2007-2018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47" marR="2847" marT="2847" marB="0" anchor="ctr"/>
                </a:tc>
              </a:tr>
              <a:tr h="1850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Промышленное освоение золоторудного месторождения </a:t>
                      </a:r>
                      <a:r>
                        <a:rPr lang="ru-RU" sz="1100" u="none" strike="noStrike" dirty="0" err="1">
                          <a:effectLst/>
                        </a:rPr>
                        <a:t>Бамское</a:t>
                      </a:r>
                      <a:r>
                        <a:rPr lang="ru-RU" sz="1100" u="none" strike="noStrike" dirty="0">
                          <a:effectLst/>
                        </a:rPr>
                        <a:t> (Тындинский район)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47" marR="2847" marT="2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4000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47" marR="2847" marT="2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2009 - 2017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47" marR="2847" marT="2847" marB="0" anchor="ctr"/>
                </a:tc>
              </a:tr>
              <a:tr h="1537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Освоение </a:t>
                      </a:r>
                      <a:r>
                        <a:rPr lang="ru-RU" sz="1100" u="none" strike="noStrike" dirty="0" err="1">
                          <a:effectLst/>
                        </a:rPr>
                        <a:t>Маломырского</a:t>
                      </a:r>
                      <a:r>
                        <a:rPr lang="ru-RU" sz="1100" u="none" strike="noStrike" dirty="0">
                          <a:effectLst/>
                        </a:rPr>
                        <a:t> золоторудного месторождения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47" marR="2847" marT="2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4828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47" marR="2847" marT="2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2010-2017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47" marR="2847" marT="2847" marB="0" anchor="ctr"/>
                </a:tc>
              </a:tr>
              <a:tr h="2032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Создание лесоперерабатывающего комплекса в Амурской области, строительство ЦБК  ( п.Февральск) Селемджинский район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47" marR="2847" marT="2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5212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47" marR="2847" marT="2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2009-2018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47" marR="2847" marT="2847" marB="0" anchor="ctr"/>
                </a:tc>
              </a:tr>
            </a:tbl>
          </a:graphicData>
        </a:graphic>
      </p:graphicFrame>
      <p:sp>
        <p:nvSpPr>
          <p:cNvPr id="4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extLst/>
          </a:lstStyle>
          <a:p>
            <a:pPr algn="ctr"/>
            <a:r>
              <a:rPr lang="ru-RU" sz="3200" dirty="0"/>
              <a:t>Возможно участие АМК в качестве поставщика</a:t>
            </a:r>
          </a:p>
        </p:txBody>
      </p:sp>
    </p:spTree>
    <p:extLst>
      <p:ext uri="{BB962C8B-B14F-4D97-AF65-F5344CB8AC3E}">
        <p14:creationId xmlns:p14="http://schemas.microsoft.com/office/powerpoint/2010/main" val="78000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/>
          </p:cNvSpPr>
          <p:nvPr>
            <p:ph type="title"/>
          </p:nvPr>
        </p:nvSpPr>
        <p:spPr>
          <a:xfrm>
            <a:off x="609600" y="262126"/>
            <a:ext cx="8153400" cy="581432"/>
          </a:xfrm>
        </p:spPr>
        <p:txBody>
          <a:bodyPr>
            <a:noAutofit/>
          </a:bodyPr>
          <a:lstStyle>
            <a:extLst/>
          </a:lstStyle>
          <a:p>
            <a:pPr algn="ctr"/>
            <a:r>
              <a:rPr lang="ru-RU" sz="3200" dirty="0"/>
              <a:t>План реализации (год)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332566323"/>
              </p:ext>
            </p:extLst>
          </p:nvPr>
        </p:nvGraphicFramePr>
        <p:xfrm>
          <a:off x="611561" y="1347614"/>
          <a:ext cx="8424937" cy="3734427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3234893"/>
                <a:gridCol w="1078299"/>
                <a:gridCol w="1006412"/>
                <a:gridCol w="1233050"/>
                <a:gridCol w="1144736"/>
                <a:gridCol w="727547"/>
              </a:tblGrid>
              <a:tr h="28803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Номенклатурная группа</a:t>
                      </a:r>
                      <a:endParaRPr lang="ru-RU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4786" marR="4786" marT="4786" marB="0" anchor="ctr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План реализации на </a:t>
                      </a:r>
                      <a:r>
                        <a:rPr lang="ru-RU" sz="1100" u="none" strike="noStrike" dirty="0" smtClean="0">
                          <a:effectLst/>
                        </a:rPr>
                        <a:t>2016 </a:t>
                      </a:r>
                      <a:r>
                        <a:rPr lang="ru-RU" sz="1100" u="none" strike="noStrike" dirty="0">
                          <a:effectLst/>
                        </a:rPr>
                        <a:t>г.</a:t>
                      </a:r>
                      <a:endParaRPr lang="ru-RU" sz="1100" b="1" i="0" u="none" strike="noStrike" dirty="0">
                        <a:effectLst/>
                        <a:latin typeface="Arial"/>
                      </a:endParaRPr>
                    </a:p>
                  </a:txBody>
                  <a:tcPr marL="4786" marR="4786" marT="478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37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Ср. цена без НДС, в руб.</a:t>
                      </a:r>
                      <a:endParaRPr lang="ru-RU" sz="1000" b="1" i="0" u="none" strike="noStrike">
                        <a:effectLst/>
                        <a:latin typeface="Arial"/>
                      </a:endParaRPr>
                    </a:p>
                  </a:txBody>
                  <a:tcPr marL="4786" marR="4786" marT="4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Ср. цена с НДС, в руб.</a:t>
                      </a:r>
                      <a:endParaRPr lang="ru-RU" sz="1000" b="1" i="0" u="none" strike="noStrike">
                        <a:effectLst/>
                        <a:latin typeface="Arial"/>
                      </a:endParaRPr>
                    </a:p>
                  </a:txBody>
                  <a:tcPr marL="4786" marR="4786" marT="4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Сумма без НДС, в руб.</a:t>
                      </a:r>
                      <a:endParaRPr lang="ru-RU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4786" marR="4786" marT="4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Сумма с НДС, в руб.</a:t>
                      </a:r>
                      <a:endParaRPr lang="ru-RU" sz="1000" b="1" i="0" u="none" strike="noStrike">
                        <a:effectLst/>
                        <a:latin typeface="Arial"/>
                      </a:endParaRPr>
                    </a:p>
                  </a:txBody>
                  <a:tcPr marL="4786" marR="4786" marT="4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Кол-во, в км.</a:t>
                      </a:r>
                      <a:endParaRPr lang="ru-RU" sz="1000" b="1" i="0" u="none" strike="noStrike">
                        <a:effectLst/>
                        <a:latin typeface="Arial"/>
                      </a:endParaRPr>
                    </a:p>
                  </a:txBody>
                  <a:tcPr marL="4786" marR="4786" marT="4786" marB="0" anchor="ctr"/>
                </a:tc>
              </a:tr>
              <a:tr h="15808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Кабели дальней связи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66 705,68р.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78 712,70р.</a:t>
                      </a:r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16 676 420,00р.</a:t>
                      </a:r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19 678 175,60р.</a:t>
                      </a:r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250</a:t>
                      </a:r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</a:tr>
              <a:tr h="15808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Кабели для взрывных работ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2 562,41р.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3 023,64р.</a:t>
                      </a:r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896 843,50р.</a:t>
                      </a:r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1 058 275,33р.</a:t>
                      </a:r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350</a:t>
                      </a:r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</a:tr>
              <a:tr h="15808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Кабели и провода связи полевые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37 029,10р.</a:t>
                      </a:r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43 694,34р.</a:t>
                      </a:r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11 849 312,00р.</a:t>
                      </a:r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13 982 188,16р.</a:t>
                      </a:r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320</a:t>
                      </a:r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</a:tr>
              <a:tr h="15808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Кабели контрольные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50 020,76р.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59 024,50р.</a:t>
                      </a:r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75 031 140,00р.</a:t>
                      </a:r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88 536 745,20р.</a:t>
                      </a:r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1500</a:t>
                      </a:r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</a:tr>
              <a:tr h="15808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Кабели сигнально-блокировочные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89 712,12р.</a:t>
                      </a:r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105 860,30р.</a:t>
                      </a:r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233 251 512,00р.</a:t>
                      </a:r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275 236 784,16р.</a:t>
                      </a:r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2600</a:t>
                      </a:r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</a:tr>
              <a:tr h="15808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Кабели силовые для нестационарной прокладки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401 375,42р.</a:t>
                      </a:r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473 623,00р.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321 100 336,00р.</a:t>
                      </a:r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378 898 396,48р.</a:t>
                      </a:r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800</a:t>
                      </a:r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</a:tr>
              <a:tr h="29877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Кабели силовые для </a:t>
                      </a:r>
                      <a:r>
                        <a:rPr lang="ru-RU" sz="1000" u="none" strike="noStrike" dirty="0" err="1">
                          <a:effectLst/>
                        </a:rPr>
                        <a:t>стацион.прокладки</a:t>
                      </a:r>
                      <a:r>
                        <a:rPr lang="ru-RU" sz="1000" u="none" strike="noStrike" dirty="0">
                          <a:effectLst/>
                        </a:rPr>
                        <a:t> 1кВ и выше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810 574,25р.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956 477,62р.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405 287 125,00р.</a:t>
                      </a:r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478 238 807,50р.</a:t>
                      </a:r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500</a:t>
                      </a:r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</a:tr>
              <a:tr h="15808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Кабели силовые для стацион.прокладки до 1 кВ</a:t>
                      </a:r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85 599,40р.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101 007,29р.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85 599 400,00р.</a:t>
                      </a:r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101 007 292,00р.</a:t>
                      </a:r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1000</a:t>
                      </a:r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</a:tr>
              <a:tr h="15808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Кабели судовые</a:t>
                      </a:r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366 812,58р.</a:t>
                      </a:r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432 838,84р.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238 428 177,00р.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281 345 248,86р.</a:t>
                      </a:r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650</a:t>
                      </a:r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</a:tr>
              <a:tr h="15808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Кабели управления</a:t>
                      </a:r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79 123,45р.</a:t>
                      </a:r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93 365,67р.</a:t>
                      </a:r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4 747 407,00р.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5 601 940,26р.</a:t>
                      </a:r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60</a:t>
                      </a:r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</a:tr>
              <a:tr h="15808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Провода и кабели монтажные</a:t>
                      </a:r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23 713,65р.</a:t>
                      </a:r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27 982,11р.</a:t>
                      </a:r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3 557 047,50р.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4 197 316,05р.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150</a:t>
                      </a:r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</a:tr>
              <a:tr h="15808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Провода и шнуры осветительные</a:t>
                      </a:r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9 558,59р.</a:t>
                      </a:r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11 279,14р.</a:t>
                      </a:r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1 911 718,00р.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2 255 827,24р.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200</a:t>
                      </a:r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</a:tr>
              <a:tr h="30830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Провода неизолированные для воздушных линий электропередач</a:t>
                      </a:r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84 316,29р.</a:t>
                      </a:r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99 493,22р.</a:t>
                      </a:r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126 474 435,00р.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149 239 833,30р.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1500</a:t>
                      </a:r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</a:tr>
              <a:tr h="15808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Провода самонесущие изолированные</a:t>
                      </a:r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35 746,46р.</a:t>
                      </a:r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42 180,82р.</a:t>
                      </a:r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35 746 460,00р.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42 180 822,80р.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1000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</a:tr>
              <a:tr h="15808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Провода силовые для электрических установок</a:t>
                      </a:r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13 054,94р.</a:t>
                      </a:r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15 404,83р.</a:t>
                      </a:r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13 054 940,00р.</a:t>
                      </a:r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15 404 829,20р.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1000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</a:tr>
              <a:tr h="15808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Провода силовые общего назначения</a:t>
                      </a:r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21 585,06р.</a:t>
                      </a:r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25 470,37р.</a:t>
                      </a:r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10 792 530,00р.</a:t>
                      </a:r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12 735 185,40р.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500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</a:tr>
              <a:tr h="15808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Прочие</a:t>
                      </a:r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103 506,66р.</a:t>
                      </a:r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122 137,86р.</a:t>
                      </a:r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25 876 665,00р.</a:t>
                      </a:r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30 534 464,70р.</a:t>
                      </a:r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250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</a:tr>
              <a:tr h="12580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</a:rPr>
                        <a:t>Итого: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</a:rPr>
                        <a:t>1 610 281 468,00р.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</a:rPr>
                        <a:t>1 900 132 132,24р.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</a:rPr>
                        <a:t>12 630,00р.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771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II </a:t>
            </a:r>
            <a:r>
              <a:rPr lang="ru-RU" dirty="0" smtClean="0"/>
              <a:t>ЭТАП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833214"/>
          </a:xfrm>
        </p:spPr>
        <p:txBody>
          <a:bodyPr>
            <a:normAutofit fontScale="85000" lnSpcReduction="20000"/>
          </a:bodyPr>
          <a:lstStyle/>
          <a:p>
            <a:pPr algn="ctr"/>
            <a:endParaRPr lang="en-US" sz="2400" dirty="0" smtClean="0"/>
          </a:p>
          <a:p>
            <a:pPr algn="ctr"/>
            <a:r>
              <a:rPr lang="ru-RU" sz="3500" dirty="0" err="1" smtClean="0"/>
              <a:t>Крупноузловая</a:t>
            </a:r>
            <a:r>
              <a:rPr lang="ru-RU" sz="3500" dirty="0" smtClean="0"/>
              <a:t> сборка грузовиков</a:t>
            </a:r>
          </a:p>
          <a:p>
            <a:pPr algn="ctr"/>
            <a:endParaRPr lang="ru-RU" sz="2400" dirty="0"/>
          </a:p>
        </p:txBody>
      </p:sp>
      <p:pic>
        <p:nvPicPr>
          <p:cNvPr id="5" name="Рисунок 1" descr="1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8" t="9892" r="3288" b="14177"/>
          <a:stretch/>
        </p:blipFill>
        <p:spPr>
          <a:xfrm>
            <a:off x="1547665" y="1910"/>
            <a:ext cx="7596336" cy="34366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627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extLst/>
          </a:lstStyle>
          <a:p>
            <a:pPr algn="ctr"/>
            <a:r>
              <a:rPr lang="ru-RU" sz="3200" dirty="0"/>
              <a:t>Производственная линия по </a:t>
            </a:r>
            <a:r>
              <a:rPr lang="ru-RU" sz="3200" dirty="0" err="1"/>
              <a:t>крупноузловой</a:t>
            </a:r>
            <a:r>
              <a:rPr lang="ru-RU" sz="3200" dirty="0"/>
              <a:t> </a:t>
            </a:r>
            <a:br>
              <a:rPr lang="ru-RU" sz="3200" dirty="0"/>
            </a:br>
            <a:r>
              <a:rPr lang="ru-RU" sz="3200" dirty="0"/>
              <a:t>сборке грузовой автомобильной техники </a:t>
            </a:r>
          </a:p>
        </p:txBody>
      </p:sp>
      <p:sp>
        <p:nvSpPr>
          <p:cNvPr id="7" name="Объект 3"/>
          <p:cNvSpPr>
            <a:spLocks noGrp="1"/>
          </p:cNvSpPr>
          <p:nvPr>
            <p:ph sz="quarter" idx="14"/>
          </p:nvPr>
        </p:nvSpPr>
        <p:spPr>
          <a:xfrm>
            <a:off x="4932040" y="1491630"/>
            <a:ext cx="4104456" cy="3528392"/>
          </a:xfrm>
        </p:spPr>
        <p:txBody>
          <a:bodyPr>
            <a:noAutofit/>
          </a:bodyPr>
          <a:lstStyle/>
          <a:p>
            <a:r>
              <a:rPr lang="ru-RU" altLang="en-US" sz="1600" dirty="0"/>
              <a:t>Требуемая площадь 6 </a:t>
            </a:r>
            <a:r>
              <a:rPr lang="ru-RU" altLang="en-US" sz="1600" dirty="0" smtClean="0"/>
              <a:t>Га</a:t>
            </a:r>
            <a:r>
              <a:rPr lang="ru-RU" altLang="en-US" sz="1600" dirty="0"/>
              <a:t>.</a:t>
            </a:r>
          </a:p>
          <a:p>
            <a:r>
              <a:rPr lang="ru-RU" altLang="en-US" sz="1600" dirty="0"/>
              <a:t>Площадь цехов – 6 тыс. </a:t>
            </a:r>
            <a:r>
              <a:rPr lang="ru-RU" altLang="en-US" sz="1600" dirty="0" err="1"/>
              <a:t>кв.м</a:t>
            </a:r>
            <a:r>
              <a:rPr lang="ru-RU" altLang="en-US" sz="1600" dirty="0"/>
              <a:t>.</a:t>
            </a:r>
          </a:p>
          <a:p>
            <a:r>
              <a:rPr lang="ru-RU" altLang="en-US" sz="1600" dirty="0"/>
              <a:t>Количество рабочих - 150 человек</a:t>
            </a:r>
          </a:p>
          <a:p>
            <a:r>
              <a:rPr lang="ru-RU" altLang="en-US" sz="1600" dirty="0"/>
              <a:t>Объем инвестиций – 2,65 млрд руб. </a:t>
            </a:r>
          </a:p>
          <a:p>
            <a:r>
              <a:rPr lang="ru-RU" altLang="en-US" sz="1600" dirty="0"/>
              <a:t>Нагрузка по электропотреблению – в пределах 3 МВт</a:t>
            </a:r>
          </a:p>
          <a:p>
            <a:r>
              <a:rPr lang="ru-RU" altLang="en-US" sz="1600" dirty="0"/>
              <a:t>Производительность линии - 10 </a:t>
            </a:r>
            <a:r>
              <a:rPr lang="ru-RU" altLang="en-US" sz="1600" dirty="0" smtClean="0"/>
              <a:t>единиц / </a:t>
            </a:r>
            <a:r>
              <a:rPr lang="ru-RU" altLang="en-US" sz="1600" dirty="0"/>
              <a:t>техники в </a:t>
            </a:r>
            <a:r>
              <a:rPr lang="ru-RU" altLang="en-US" sz="1600" dirty="0" smtClean="0"/>
              <a:t>смену </a:t>
            </a:r>
            <a:r>
              <a:rPr lang="ru-RU" altLang="en-US" sz="1600" dirty="0"/>
              <a:t>(на начальном этапе) </a:t>
            </a:r>
            <a:r>
              <a:rPr lang="ru-RU" altLang="en-US" sz="1600" dirty="0" smtClean="0"/>
              <a:t>*</a:t>
            </a:r>
            <a:endParaRPr lang="ru-RU" altLang="en-US" sz="1600" dirty="0"/>
          </a:p>
          <a:p>
            <a:r>
              <a:rPr lang="ru-RU" altLang="en-US" sz="1600" dirty="0"/>
              <a:t>При выходе на полную мощность –  20  единиц техники в смену или 400 единиц в месяц</a:t>
            </a:r>
          </a:p>
          <a:p>
            <a:pPr marL="0" indent="0">
              <a:buNone/>
            </a:pPr>
            <a:endParaRPr lang="ru-RU" sz="1200" dirty="0"/>
          </a:p>
        </p:txBody>
      </p:sp>
      <p:pic>
        <p:nvPicPr>
          <p:cNvPr id="6" name="Рисунок 1" descr="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9" t="-1653" r="25477" b="1653"/>
          <a:stretch/>
        </p:blipFill>
        <p:spPr>
          <a:xfrm>
            <a:off x="611560" y="1419622"/>
            <a:ext cx="4293816" cy="3456384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97879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extLst/>
          </a:lstStyle>
          <a:p>
            <a:pPr algn="ctr"/>
            <a:r>
              <a:rPr lang="ru-RU" sz="3200" dirty="0"/>
              <a:t>Производственная линия по </a:t>
            </a:r>
            <a:r>
              <a:rPr lang="ru-RU" sz="3200" dirty="0" err="1"/>
              <a:t>крупноузловой</a:t>
            </a:r>
            <a:r>
              <a:rPr lang="ru-RU" sz="3200" dirty="0"/>
              <a:t> </a:t>
            </a:r>
            <a:br>
              <a:rPr lang="ru-RU" sz="3200" dirty="0"/>
            </a:br>
            <a:r>
              <a:rPr lang="ru-RU" sz="3200" dirty="0"/>
              <a:t>сборке грузовой автомобильной техники </a:t>
            </a:r>
          </a:p>
        </p:txBody>
      </p:sp>
      <p:sp>
        <p:nvSpPr>
          <p:cNvPr id="7" name="Объект 3"/>
          <p:cNvSpPr>
            <a:spLocks noGrp="1"/>
          </p:cNvSpPr>
          <p:nvPr>
            <p:ph sz="quarter" idx="14"/>
          </p:nvPr>
        </p:nvSpPr>
        <p:spPr>
          <a:xfrm>
            <a:off x="4932040" y="1491630"/>
            <a:ext cx="4104456" cy="3528392"/>
          </a:xfrm>
        </p:spPr>
        <p:txBody>
          <a:bodyPr>
            <a:noAutofit/>
          </a:bodyPr>
          <a:lstStyle/>
          <a:p>
            <a:r>
              <a:rPr lang="ru-RU" altLang="en-US" sz="1600" dirty="0"/>
              <a:t>Требуемая площадь 6 </a:t>
            </a:r>
            <a:r>
              <a:rPr lang="ru-RU" altLang="en-US" sz="1600" dirty="0" smtClean="0"/>
              <a:t>Га</a:t>
            </a:r>
            <a:r>
              <a:rPr lang="ru-RU" altLang="en-US" sz="1600" dirty="0"/>
              <a:t>.</a:t>
            </a:r>
          </a:p>
          <a:p>
            <a:r>
              <a:rPr lang="ru-RU" altLang="en-US" sz="1600" dirty="0"/>
              <a:t>Площадь цехов – 6 тыс. </a:t>
            </a:r>
            <a:r>
              <a:rPr lang="ru-RU" altLang="en-US" sz="1600" dirty="0" err="1"/>
              <a:t>кв.м</a:t>
            </a:r>
            <a:r>
              <a:rPr lang="ru-RU" altLang="en-US" sz="1600" dirty="0"/>
              <a:t>.</a:t>
            </a:r>
          </a:p>
          <a:p>
            <a:r>
              <a:rPr lang="ru-RU" altLang="en-US" sz="1600" dirty="0"/>
              <a:t>Количество рабочих - 150 человек</a:t>
            </a:r>
          </a:p>
          <a:p>
            <a:r>
              <a:rPr lang="ru-RU" altLang="en-US" sz="1600" dirty="0"/>
              <a:t>Объем инвестиций – 2,65 млрд руб. </a:t>
            </a:r>
          </a:p>
          <a:p>
            <a:r>
              <a:rPr lang="ru-RU" altLang="en-US" sz="1600" dirty="0"/>
              <a:t>Нагрузка по электропотреблению – в пределах 3 МВт</a:t>
            </a:r>
          </a:p>
          <a:p>
            <a:r>
              <a:rPr lang="ru-RU" altLang="en-US" sz="1600" dirty="0"/>
              <a:t>Производительность линии - 10 </a:t>
            </a:r>
            <a:r>
              <a:rPr lang="ru-RU" altLang="en-US" sz="1600" dirty="0" smtClean="0"/>
              <a:t>единиц / </a:t>
            </a:r>
            <a:r>
              <a:rPr lang="ru-RU" altLang="en-US" sz="1600" dirty="0"/>
              <a:t>техники в </a:t>
            </a:r>
            <a:r>
              <a:rPr lang="ru-RU" altLang="en-US" sz="1600" dirty="0" smtClean="0"/>
              <a:t>смену </a:t>
            </a:r>
            <a:r>
              <a:rPr lang="ru-RU" altLang="en-US" sz="1600" dirty="0"/>
              <a:t>(на начальном этапе) </a:t>
            </a:r>
            <a:r>
              <a:rPr lang="ru-RU" altLang="en-US" sz="1600" dirty="0" smtClean="0"/>
              <a:t>*</a:t>
            </a:r>
            <a:endParaRPr lang="ru-RU" altLang="en-US" sz="1600" dirty="0"/>
          </a:p>
          <a:p>
            <a:r>
              <a:rPr lang="ru-RU" altLang="en-US" sz="1600" dirty="0"/>
              <a:t>При выходе на полную мощность –  20  единиц техники в смену или 400 единиц в месяц</a:t>
            </a:r>
          </a:p>
          <a:p>
            <a:pPr marL="0" indent="0">
              <a:buNone/>
            </a:pPr>
            <a:endParaRPr lang="ru-RU" sz="1200" dirty="0"/>
          </a:p>
        </p:txBody>
      </p:sp>
      <p:pic>
        <p:nvPicPr>
          <p:cNvPr id="6" name="Рисунок 1" descr="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9" t="-1653" r="25477" b="1653"/>
          <a:stretch/>
        </p:blipFill>
        <p:spPr>
          <a:xfrm>
            <a:off x="611560" y="1419622"/>
            <a:ext cx="4293816" cy="3456384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263663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" descr="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02"/>
          <a:stretch/>
        </p:blipFill>
        <p:spPr>
          <a:xfrm>
            <a:off x="1763688" y="1635646"/>
            <a:ext cx="6329387" cy="2932733"/>
          </a:xfrm>
          <a:noFill/>
          <a:ln/>
        </p:spPr>
      </p:pic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xfrm>
            <a:off x="667072" y="118110"/>
            <a:ext cx="8153400" cy="1005840"/>
          </a:xfrm>
        </p:spPr>
        <p:txBody>
          <a:bodyPr>
            <a:normAutofit fontScale="90000"/>
          </a:bodyPr>
          <a:lstStyle/>
          <a:p>
            <a:r>
              <a:rPr lang="ru-RU" altLang="en-US" sz="3600" dirty="0"/>
              <a:t/>
            </a:r>
            <a:br>
              <a:rPr lang="ru-RU" altLang="en-US" sz="3600" dirty="0"/>
            </a:br>
            <a:r>
              <a:rPr lang="ru-RU" altLang="en-US" sz="3100" dirty="0"/>
              <a:t>Количество </a:t>
            </a:r>
            <a:r>
              <a:rPr lang="ru-RU" altLang="en-US" sz="3100" dirty="0" smtClean="0"/>
              <a:t>работающих </a:t>
            </a:r>
            <a:r>
              <a:rPr lang="ru-RU" altLang="en-US" sz="3100" dirty="0"/>
              <a:t>на линии  - 150 </a:t>
            </a:r>
            <a:r>
              <a:rPr lang="ru-RU" altLang="en-US" sz="3100" dirty="0" smtClean="0"/>
              <a:t>человек</a:t>
            </a:r>
            <a:endParaRPr lang="ru-RU" altLang="en-US" sz="3100" dirty="0"/>
          </a:p>
        </p:txBody>
      </p:sp>
      <p:sp>
        <p:nvSpPr>
          <p:cNvPr id="8196" name="Прямоугольник 2"/>
          <p:cNvSpPr>
            <a:spLocks noChangeArrowheads="1"/>
          </p:cNvSpPr>
          <p:nvPr/>
        </p:nvSpPr>
        <p:spPr bwMode="auto">
          <a:xfrm>
            <a:off x="539750" y="411957"/>
            <a:ext cx="8280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endParaRPr lang="ru-RU" altLang="en-US" sz="2800"/>
          </a:p>
        </p:txBody>
      </p:sp>
    </p:spTree>
    <p:extLst>
      <p:ext uri="{BB962C8B-B14F-4D97-AF65-F5344CB8AC3E}">
        <p14:creationId xmlns:p14="http://schemas.microsoft.com/office/powerpoint/2010/main" val="1876891112"/>
      </p:ext>
    </p:extLst>
  </p:cSld>
  <p:clrMapOvr>
    <a:masterClrMapping/>
  </p:clrMapOvr>
  <p:transition advTm="4493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ldLvl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" descr="5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13"/>
          <a:stretch/>
        </p:blipFill>
        <p:spPr>
          <a:xfrm>
            <a:off x="1475656" y="1491630"/>
            <a:ext cx="6441850" cy="2952749"/>
          </a:xfrm>
          <a:noFill/>
          <a:ln/>
        </p:spPr>
      </p:pic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en-US" sz="3200" dirty="0"/>
              <a:t>Нагрузка по электропотреблению </a:t>
            </a:r>
            <a:r>
              <a:rPr lang="ru-RU" altLang="en-US" sz="3200" dirty="0" smtClean="0"/>
              <a:t> –  </a:t>
            </a:r>
            <a:r>
              <a:rPr lang="ru-RU" altLang="en-US" sz="3200" dirty="0"/>
              <a:t>3 </a:t>
            </a:r>
            <a:r>
              <a:rPr lang="ru-RU" altLang="en-US" sz="3200" dirty="0" smtClean="0"/>
              <a:t>МВт</a:t>
            </a:r>
            <a:endParaRPr lang="ru-RU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527516929"/>
      </p:ext>
    </p:extLst>
  </p:cSld>
  <p:clrMapOvr>
    <a:masterClrMapping/>
  </p:clrMapOvr>
  <p:transition advTm="4212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29800">
                                          <p:val>
                                            <p:strVal val="#ppt_h/2"/>
                                          </p:val>
                                        </p:tav>
                                        <p:tav tm="398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59700">
                                          <p:val>
                                            <p:strVal val="#ppt_h"/>
                                          </p:val>
                                        </p:tav>
                                        <p:tav tm="69800">
                                          <p:val>
                                            <p:strVal val="#ppt_h/2"/>
                                          </p:val>
                                        </p:tav>
                                        <p:tav tm="799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19900">
                                          <p:val>
                                            <p:strVal val="#ppt_y-.2"/>
                                          </p:val>
                                        </p:tav>
                                        <p:tav tm="29800">
                                          <p:val>
                                            <p:strVal val="#ppt_y"/>
                                          </p:val>
                                        </p:tav>
                                        <p:tav tm="398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597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800">
                                          <p:val>
                                            <p:strVal val="#ppt_y"/>
                                          </p:val>
                                        </p:tav>
                                        <p:tav tm="799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ldLvl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" descr="8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06"/>
          <a:stretch/>
        </p:blipFill>
        <p:spPr>
          <a:xfrm>
            <a:off x="1331640" y="1491630"/>
            <a:ext cx="6049490" cy="2942828"/>
          </a:xfrm>
          <a:noFill/>
          <a:ln/>
        </p:spPr>
      </p:pic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en-US" sz="3600" dirty="0">
                <a:solidFill>
                  <a:schemeClr val="tx1"/>
                </a:solidFill>
              </a:rPr>
              <a:t>Конвейер по установке </a:t>
            </a:r>
            <a:r>
              <a:rPr lang="ru-RU" altLang="en-US" sz="3600" dirty="0" smtClean="0">
                <a:solidFill>
                  <a:schemeClr val="tx1"/>
                </a:solidFill>
              </a:rPr>
              <a:t>ходовой</a:t>
            </a:r>
            <a:r>
              <a:rPr lang="zh-CN" altLang="en-US" sz="3600" dirty="0" smtClean="0">
                <a:solidFill>
                  <a:schemeClr val="tx1"/>
                </a:solidFill>
              </a:rPr>
              <a:t>  </a:t>
            </a:r>
            <a:r>
              <a:rPr lang="ru-RU" altLang="en-US" sz="3600" dirty="0">
                <a:solidFill>
                  <a:schemeClr val="tx1"/>
                </a:solidFill>
              </a:rPr>
              <a:t>части</a:t>
            </a:r>
            <a:r>
              <a:rPr lang="ru-RU" altLang="en-US" sz="1200" b="1" dirty="0">
                <a:solidFill>
                  <a:schemeClr val="tx1"/>
                </a:solidFill>
              </a:rPr>
              <a:t/>
            </a:r>
            <a:br>
              <a:rPr lang="ru-RU" altLang="en-US" sz="1200" b="1" dirty="0">
                <a:solidFill>
                  <a:schemeClr val="tx1"/>
                </a:solidFill>
              </a:rPr>
            </a:br>
            <a:endParaRPr lang="ru-RU" altLang="en-US" sz="1200" b="1" dirty="0">
              <a:solidFill>
                <a:schemeClr val="tx1"/>
              </a:solidFill>
            </a:endParaRPr>
          </a:p>
        </p:txBody>
      </p:sp>
      <p:sp>
        <p:nvSpPr>
          <p:cNvPr id="10244" name="Прямоугольник 3"/>
          <p:cNvSpPr>
            <a:spLocks noChangeArrowheads="1"/>
          </p:cNvSpPr>
          <p:nvPr/>
        </p:nvSpPr>
        <p:spPr bwMode="auto">
          <a:xfrm>
            <a:off x="592138" y="195262"/>
            <a:ext cx="82089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endParaRPr lang="ru-RU" altLang="en-US" sz="32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849341"/>
      </p:ext>
    </p:extLst>
  </p:cSld>
  <p:clrMapOvr>
    <a:masterClrMapping/>
  </p:clrMapOvr>
  <p:transition advTm="3884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ldLvl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extLst/>
          </a:lstStyle>
          <a:p>
            <a:pPr algn="ctr"/>
            <a:r>
              <a:rPr lang="ru-RU" dirty="0" smtClean="0"/>
              <a:t>Имущественный комплекс 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43" y="1352550"/>
            <a:ext cx="4309997" cy="2875384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866" y="1373534"/>
            <a:ext cx="3814342" cy="2854400"/>
          </a:xfrm>
        </p:spPr>
      </p:pic>
      <p:sp>
        <p:nvSpPr>
          <p:cNvPr id="10" name="Выноска со стрелкой вниз 9"/>
          <p:cNvSpPr/>
          <p:nvPr/>
        </p:nvSpPr>
        <p:spPr>
          <a:xfrm>
            <a:off x="2627784" y="1396777"/>
            <a:ext cx="1080120" cy="504056"/>
          </a:xfrm>
          <a:prstGeom prst="downArrow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S</a:t>
            </a:r>
            <a:r>
              <a:rPr lang="ru-RU" sz="1100" b="1" dirty="0" smtClean="0"/>
              <a:t> </a:t>
            </a:r>
            <a:r>
              <a:rPr lang="en-US" sz="1100" b="1" dirty="0" smtClean="0"/>
              <a:t>=</a:t>
            </a:r>
            <a:r>
              <a:rPr lang="ru-RU" sz="1100" b="1" dirty="0" smtClean="0"/>
              <a:t> </a:t>
            </a:r>
            <a:r>
              <a:rPr lang="en-US" sz="1100" b="1" dirty="0" smtClean="0"/>
              <a:t>52 </a:t>
            </a:r>
            <a:r>
              <a:rPr lang="ru-RU" sz="1100" b="1" dirty="0" smtClean="0"/>
              <a:t>Га</a:t>
            </a:r>
            <a:endParaRPr lang="ru-RU" sz="1100" b="1" dirty="0"/>
          </a:p>
        </p:txBody>
      </p:sp>
      <p:sp>
        <p:nvSpPr>
          <p:cNvPr id="12" name="Полилиния 11"/>
          <p:cNvSpPr/>
          <p:nvPr/>
        </p:nvSpPr>
        <p:spPr>
          <a:xfrm>
            <a:off x="2370669" y="2037645"/>
            <a:ext cx="2099149" cy="325599"/>
          </a:xfrm>
          <a:custGeom>
            <a:avLst/>
            <a:gdLst>
              <a:gd name="connsiteX0" fmla="*/ 401106 w 2099149"/>
              <a:gd name="connsiteY0" fmla="*/ 19755 h 325599"/>
              <a:gd name="connsiteX1" fmla="*/ 182031 w 2099149"/>
              <a:gd name="connsiteY1" fmla="*/ 124530 h 325599"/>
              <a:gd name="connsiteX2" fmla="*/ 86781 w 2099149"/>
              <a:gd name="connsiteY2" fmla="*/ 238830 h 325599"/>
              <a:gd name="connsiteX3" fmla="*/ 1506006 w 2099149"/>
              <a:gd name="connsiteY3" fmla="*/ 324555 h 325599"/>
              <a:gd name="connsiteX4" fmla="*/ 1782231 w 2099149"/>
              <a:gd name="connsiteY4" fmla="*/ 286455 h 325599"/>
              <a:gd name="connsiteX5" fmla="*/ 2077506 w 2099149"/>
              <a:gd name="connsiteY5" fmla="*/ 286455 h 325599"/>
              <a:gd name="connsiteX6" fmla="*/ 2010831 w 2099149"/>
              <a:gd name="connsiteY6" fmla="*/ 143580 h 325599"/>
              <a:gd name="connsiteX7" fmla="*/ 1486956 w 2099149"/>
              <a:gd name="connsiteY7" fmla="*/ 57855 h 325599"/>
              <a:gd name="connsiteX8" fmla="*/ 972606 w 2099149"/>
              <a:gd name="connsiteY8" fmla="*/ 10230 h 325599"/>
              <a:gd name="connsiteX9" fmla="*/ 705906 w 2099149"/>
              <a:gd name="connsiteY9" fmla="*/ 705 h 325599"/>
              <a:gd name="connsiteX10" fmla="*/ 543981 w 2099149"/>
              <a:gd name="connsiteY10" fmla="*/ 705 h 325599"/>
              <a:gd name="connsiteX11" fmla="*/ 401106 w 2099149"/>
              <a:gd name="connsiteY11" fmla="*/ 19755 h 325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99149" h="325599">
                <a:moveTo>
                  <a:pt x="401106" y="19755"/>
                </a:moveTo>
                <a:cubicBezTo>
                  <a:pt x="317762" y="53886"/>
                  <a:pt x="234418" y="88018"/>
                  <a:pt x="182031" y="124530"/>
                </a:cubicBezTo>
                <a:cubicBezTo>
                  <a:pt x="129644" y="161042"/>
                  <a:pt x="-133882" y="205493"/>
                  <a:pt x="86781" y="238830"/>
                </a:cubicBezTo>
                <a:cubicBezTo>
                  <a:pt x="307443" y="272168"/>
                  <a:pt x="1223431" y="316618"/>
                  <a:pt x="1506006" y="324555"/>
                </a:cubicBezTo>
                <a:cubicBezTo>
                  <a:pt x="1788581" y="332492"/>
                  <a:pt x="1686981" y="292805"/>
                  <a:pt x="1782231" y="286455"/>
                </a:cubicBezTo>
                <a:cubicBezTo>
                  <a:pt x="1877481" y="280105"/>
                  <a:pt x="2039406" y="310267"/>
                  <a:pt x="2077506" y="286455"/>
                </a:cubicBezTo>
                <a:cubicBezTo>
                  <a:pt x="2115606" y="262643"/>
                  <a:pt x="2109256" y="181680"/>
                  <a:pt x="2010831" y="143580"/>
                </a:cubicBezTo>
                <a:cubicBezTo>
                  <a:pt x="1912406" y="105480"/>
                  <a:pt x="1659994" y="80080"/>
                  <a:pt x="1486956" y="57855"/>
                </a:cubicBezTo>
                <a:cubicBezTo>
                  <a:pt x="1313919" y="35630"/>
                  <a:pt x="1102781" y="19755"/>
                  <a:pt x="972606" y="10230"/>
                </a:cubicBezTo>
                <a:cubicBezTo>
                  <a:pt x="842431" y="705"/>
                  <a:pt x="777344" y="2292"/>
                  <a:pt x="705906" y="705"/>
                </a:cubicBezTo>
                <a:cubicBezTo>
                  <a:pt x="634469" y="-883"/>
                  <a:pt x="543981" y="705"/>
                  <a:pt x="543981" y="705"/>
                </a:cubicBezTo>
                <a:lnTo>
                  <a:pt x="401106" y="19755"/>
                </a:lnTo>
                <a:close/>
              </a:path>
            </a:pathLst>
          </a:cu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" descr="10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24"/>
          <a:stretch/>
        </p:blipFill>
        <p:spPr>
          <a:xfrm>
            <a:off x="1475656" y="1577900"/>
            <a:ext cx="6480720" cy="3010074"/>
          </a:xfrm>
          <a:noFill/>
          <a:ln/>
        </p:spPr>
      </p:pic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611560" y="118110"/>
            <a:ext cx="8153400" cy="1005840"/>
          </a:xfrm>
        </p:spPr>
        <p:txBody>
          <a:bodyPr/>
          <a:lstStyle/>
          <a:p>
            <a:pPr algn="ctr"/>
            <a:r>
              <a:rPr lang="ru-RU" altLang="en-US" sz="3600"/>
              <a:t>Конвейер по установке двигателей</a:t>
            </a:r>
          </a:p>
        </p:txBody>
      </p:sp>
      <p:sp>
        <p:nvSpPr>
          <p:cNvPr id="11268" name="Прямоугольник 2"/>
          <p:cNvSpPr>
            <a:spLocks noChangeArrowheads="1"/>
          </p:cNvSpPr>
          <p:nvPr/>
        </p:nvSpPr>
        <p:spPr bwMode="auto">
          <a:xfrm>
            <a:off x="900114" y="234554"/>
            <a:ext cx="76025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endParaRPr lang="ru-RU" altLang="en-US" sz="3200" b="1"/>
          </a:p>
        </p:txBody>
      </p:sp>
    </p:spTree>
    <p:extLst>
      <p:ext uri="{BB962C8B-B14F-4D97-AF65-F5344CB8AC3E}">
        <p14:creationId xmlns:p14="http://schemas.microsoft.com/office/powerpoint/2010/main" val="3451556381"/>
      </p:ext>
    </p:extLst>
  </p:cSld>
  <p:clrMapOvr>
    <a:masterClrMapping/>
  </p:clrMapOvr>
  <p:transition advTm="2293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ldLvl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" descr="1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48"/>
          <a:stretch/>
        </p:blipFill>
        <p:spPr>
          <a:xfrm>
            <a:off x="1475656" y="1582092"/>
            <a:ext cx="6696744" cy="3005882"/>
          </a:xfrm>
          <a:noFill/>
          <a:ln/>
        </p:spPr>
      </p:pic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en-US" sz="3600" dirty="0">
                <a:solidFill>
                  <a:schemeClr val="tx1"/>
                </a:solidFill>
              </a:rPr>
              <a:t>Кузовной </a:t>
            </a:r>
            <a:r>
              <a:rPr lang="ru-RU" altLang="en-US" sz="3600" dirty="0" smtClean="0">
                <a:solidFill>
                  <a:schemeClr val="tx1"/>
                </a:solidFill>
              </a:rPr>
              <a:t>цех</a:t>
            </a:r>
            <a:endParaRPr lang="ru-RU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633912"/>
      </p:ext>
    </p:extLst>
  </p:cSld>
  <p:clrMapOvr>
    <a:masterClrMapping/>
  </p:clrMapOvr>
  <p:transition advTm="3510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99" decel="100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99" decel="100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99" decel="100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99" decel="100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99" accel="100000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99" accel="100000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ldLvl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0324"/>
            <a:ext cx="8229600" cy="857250"/>
          </a:xfrm>
        </p:spPr>
        <p:txBody>
          <a:bodyPr/>
          <a:lstStyle/>
          <a:p>
            <a:pPr algn="ctr" eaLnBrk="1" hangingPunct="1"/>
            <a:r>
              <a:rPr lang="ru-RU" altLang="en-US" sz="3200" dirty="0" smtClean="0"/>
              <a:t>Готовая продукция</a:t>
            </a:r>
            <a:endParaRPr lang="ru-RU" altLang="en-US" sz="3200" dirty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526976" y="4563342"/>
            <a:ext cx="6069360" cy="672704"/>
          </a:xfrm>
        </p:spPr>
        <p:txBody>
          <a:bodyPr/>
          <a:lstStyle/>
          <a:p>
            <a:r>
              <a:rPr lang="ru-RU" altLang="en-US" dirty="0"/>
              <a:t>Грузоподъемность от 12 до 18 м3</a:t>
            </a:r>
          </a:p>
        </p:txBody>
      </p:sp>
      <p:sp>
        <p:nvSpPr>
          <p:cNvPr id="14341" name="Прямоугольник 2"/>
          <p:cNvSpPr>
            <a:spLocks noChangeArrowheads="1"/>
          </p:cNvSpPr>
          <p:nvPr/>
        </p:nvSpPr>
        <p:spPr bwMode="auto">
          <a:xfrm>
            <a:off x="539751" y="4083844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endParaRPr lang="ru-RU" altLang="en-US" sz="240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48" y="1347614"/>
            <a:ext cx="7180244" cy="3243179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9560884"/>
      </p:ext>
    </p:extLst>
  </p:cSld>
  <p:clrMapOvr>
    <a:masterClrMapping/>
  </p:clrMapOvr>
  <p:transition advTm="4836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7" decel="100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7" accel="100000" fill="hold">
                                          <p:stCondLst>
                                            <p:cond delay="897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7" decel="1000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7" accel="100000" fill="hold">
                                          <p:stCondLst>
                                            <p:cond delay="897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ldLvl="0" autoUpdateAnimBg="0"/>
      <p:bldP spid="14340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extLst/>
          </a:lstStyle>
          <a:p>
            <a:pPr algn="ctr"/>
            <a:r>
              <a:rPr lang="ru-RU" altLang="en-US" sz="2400" dirty="0"/>
              <a:t>Производственная линия по </a:t>
            </a:r>
            <a:r>
              <a:rPr lang="ru-RU" altLang="en-US" sz="2400" dirty="0" err="1" smtClean="0"/>
              <a:t>крупноузловой</a:t>
            </a:r>
            <a:r>
              <a:rPr lang="ru-RU" altLang="en-US" sz="2400" dirty="0" smtClean="0"/>
              <a:t> </a:t>
            </a:r>
            <a:r>
              <a:rPr lang="ru-RU" altLang="en-US" sz="2400" dirty="0"/>
              <a:t>сборке </a:t>
            </a:r>
            <a:br>
              <a:rPr lang="ru-RU" altLang="en-US" sz="2400" dirty="0"/>
            </a:br>
            <a:r>
              <a:rPr lang="ru-RU" altLang="en-US" sz="2400" dirty="0" smtClean="0"/>
              <a:t>сельскохозяйственной </a:t>
            </a:r>
            <a:r>
              <a:rPr lang="ru-RU" altLang="en-US" sz="2400" dirty="0"/>
              <a:t>и коммунальной техники </a:t>
            </a:r>
            <a:endParaRPr lang="ru-RU" sz="2400" dirty="0"/>
          </a:p>
        </p:txBody>
      </p:sp>
      <p:pic>
        <p:nvPicPr>
          <p:cNvPr id="5" name="Picture 4" descr="22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9622"/>
            <a:ext cx="7344816" cy="3396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789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05979"/>
            <a:ext cx="8229600" cy="745331"/>
          </a:xfrm>
        </p:spPr>
        <p:txBody>
          <a:bodyPr/>
          <a:lstStyle/>
          <a:p>
            <a:pPr algn="ctr" eaLnBrk="1" hangingPunct="1"/>
            <a:r>
              <a:rPr lang="ru-RU" altLang="en-US" sz="3200" dirty="0"/>
              <a:t>Конвейер трансмиссионной сборки 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ru-RU" altLang="en-US"/>
          </a:p>
        </p:txBody>
      </p:sp>
      <p:pic>
        <p:nvPicPr>
          <p:cNvPr id="20484" name="Picture 4" descr="1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92" y="987574"/>
            <a:ext cx="8185150" cy="3680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09084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51470"/>
            <a:ext cx="8153400" cy="648072"/>
          </a:xfrm>
        </p:spPr>
        <p:txBody>
          <a:bodyPr/>
          <a:lstStyle/>
          <a:p>
            <a:pPr algn="ctr" eaLnBrk="1" hangingPunct="1"/>
            <a:r>
              <a:rPr lang="ru-RU" altLang="en-US" sz="3200" dirty="0"/>
              <a:t>Конвейер комплектации двигателями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868144" y="843558"/>
            <a:ext cx="3155950" cy="3394472"/>
          </a:xfrm>
        </p:spPr>
        <p:txBody>
          <a:bodyPr/>
          <a:lstStyle/>
          <a:p>
            <a:pPr eaLnBrk="1" hangingPunct="1"/>
            <a:r>
              <a:rPr lang="ru-RU" altLang="en-US" sz="2000" dirty="0"/>
              <a:t>Производительность линии – </a:t>
            </a:r>
            <a:r>
              <a:rPr lang="ru-RU" altLang="en-US" sz="2000" dirty="0" smtClean="0"/>
              <a:t>10 </a:t>
            </a:r>
            <a:r>
              <a:rPr lang="ru-RU" altLang="en-US" sz="2000" dirty="0"/>
              <a:t>единиц/смена</a:t>
            </a:r>
          </a:p>
          <a:p>
            <a:pPr eaLnBrk="1" hangingPunct="1"/>
            <a:r>
              <a:rPr lang="ru-RU" altLang="en-US" sz="2000" dirty="0"/>
              <a:t>При выходе на </a:t>
            </a:r>
            <a:br>
              <a:rPr lang="ru-RU" altLang="en-US" sz="2000" dirty="0"/>
            </a:br>
            <a:r>
              <a:rPr lang="ru-RU" altLang="en-US" sz="2000" dirty="0"/>
              <a:t>полную мощность – </a:t>
            </a:r>
          </a:p>
          <a:p>
            <a:pPr eaLnBrk="1" hangingPunct="1">
              <a:buFontTx/>
              <a:buNone/>
            </a:pPr>
            <a:r>
              <a:rPr lang="ru-RU" altLang="en-US" sz="2000" dirty="0"/>
              <a:t>     20  единиц/смена</a:t>
            </a:r>
          </a:p>
          <a:p>
            <a:pPr eaLnBrk="1" hangingPunct="1">
              <a:buFontTx/>
              <a:buNone/>
            </a:pPr>
            <a:r>
              <a:rPr lang="ru-RU" altLang="en-US" sz="2000" dirty="0"/>
              <a:t>    400 единиц в месяц</a:t>
            </a:r>
          </a:p>
        </p:txBody>
      </p:sp>
      <p:pic>
        <p:nvPicPr>
          <p:cNvPr id="21508" name="Picture 4" descr="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69"/>
          <a:stretch/>
        </p:blipFill>
        <p:spPr bwMode="auto">
          <a:xfrm>
            <a:off x="468314" y="699543"/>
            <a:ext cx="5103811" cy="4101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02995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ru-RU" altLang="en-US" sz="3200" dirty="0"/>
              <a:t>Линия контроля сборки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219701" y="1383506"/>
            <a:ext cx="3744913" cy="3211116"/>
          </a:xfrm>
        </p:spPr>
        <p:txBody>
          <a:bodyPr/>
          <a:lstStyle/>
          <a:p>
            <a:pPr eaLnBrk="1" hangingPunct="1"/>
            <a:endParaRPr lang="ru-RU" altLang="en-US" sz="2000" dirty="0"/>
          </a:p>
          <a:p>
            <a:pPr marL="0" indent="0" eaLnBrk="1" hangingPunct="1">
              <a:buNone/>
            </a:pPr>
            <a:endParaRPr lang="ru-RU" altLang="en-US" sz="2000" dirty="0"/>
          </a:p>
          <a:p>
            <a:pPr eaLnBrk="1" hangingPunct="1"/>
            <a:r>
              <a:rPr lang="ru-RU" altLang="en-US" sz="2000" dirty="0"/>
              <a:t>По окончании процесса </a:t>
            </a:r>
            <a:br>
              <a:rPr lang="ru-RU" altLang="en-US" sz="2000" dirty="0"/>
            </a:br>
            <a:r>
              <a:rPr lang="ru-RU" altLang="en-US" sz="2000" dirty="0"/>
              <a:t>сборки техники вся </a:t>
            </a:r>
            <a:br>
              <a:rPr lang="ru-RU" altLang="en-US" sz="2000" dirty="0"/>
            </a:br>
            <a:r>
              <a:rPr lang="ru-RU" altLang="en-US" sz="2000" dirty="0"/>
              <a:t>продукция проходит</a:t>
            </a:r>
            <a:br>
              <a:rPr lang="ru-RU" altLang="en-US" sz="2000" dirty="0"/>
            </a:br>
            <a:r>
              <a:rPr lang="ru-RU" altLang="en-US" sz="2000" dirty="0"/>
              <a:t> выходной контроль</a:t>
            </a:r>
          </a:p>
        </p:txBody>
      </p:sp>
      <p:pic>
        <p:nvPicPr>
          <p:cNvPr id="23556" name="Picture 4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4" y="1203598"/>
            <a:ext cx="4403725" cy="3528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27837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ru-RU" altLang="en-US" dirty="0"/>
              <a:t>Линия контроля сборки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ru-RU" altLang="en-US"/>
          </a:p>
        </p:txBody>
      </p:sp>
      <p:pic>
        <p:nvPicPr>
          <p:cNvPr id="24580" name="Picture 4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38" y="1131590"/>
            <a:ext cx="6904038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46473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51470"/>
            <a:ext cx="8153400" cy="1005840"/>
          </a:xfrm>
        </p:spPr>
        <p:txBody>
          <a:bodyPr/>
          <a:lstStyle/>
          <a:p>
            <a:pPr algn="ctr" eaLnBrk="1" hangingPunct="1"/>
            <a:r>
              <a:rPr lang="ru-RU" altLang="en-US" sz="2000" dirty="0"/>
              <a:t>Комплектация техники предусматривает применение различного </a:t>
            </a:r>
            <a:br>
              <a:rPr lang="ru-RU" altLang="en-US" sz="2000" dirty="0"/>
            </a:br>
            <a:r>
              <a:rPr lang="ru-RU" altLang="en-US" sz="2000" dirty="0"/>
              <a:t>навесного оборудования</a:t>
            </a:r>
          </a:p>
        </p:txBody>
      </p:sp>
      <p:pic>
        <p:nvPicPr>
          <p:cNvPr id="25604" name="Picture 4" descr="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4" y="1084485"/>
            <a:ext cx="7011987" cy="371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185564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ru-RU" altLang="en-US" sz="3200" dirty="0"/>
              <a:t>Готовая продукция</a:t>
            </a:r>
          </a:p>
        </p:txBody>
      </p:sp>
      <p:pic>
        <p:nvPicPr>
          <p:cNvPr id="26628" name="Picture 4" descr="55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6" r="2566"/>
          <a:stretch/>
        </p:blipFill>
        <p:spPr bwMode="auto">
          <a:xfrm>
            <a:off x="904875" y="1276350"/>
            <a:ext cx="7496176" cy="3225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6273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077200" cy="1047750"/>
          </a:xfrm>
        </p:spPr>
        <p:txBody>
          <a:bodyPr anchor="b">
            <a:normAutofit/>
          </a:bodyPr>
          <a:lstStyle>
            <a:extLst/>
          </a:lstStyle>
          <a:p>
            <a:pPr algn="ctr"/>
            <a:r>
              <a:rPr lang="ru-RU" dirty="0" smtClean="0"/>
              <a:t>Складское хозяйство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627" y="1428750"/>
            <a:ext cx="5694829" cy="3200400"/>
          </a:xfrm>
        </p:spPr>
      </p:pic>
      <p:sp>
        <p:nvSpPr>
          <p:cNvPr id="7" name="Объект 3"/>
          <p:cNvSpPr txBox="1">
            <a:spLocks/>
          </p:cNvSpPr>
          <p:nvPr/>
        </p:nvSpPr>
        <p:spPr>
          <a:xfrm>
            <a:off x="179512" y="1419622"/>
            <a:ext cx="2736304" cy="3240360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lang="ru-RU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lang="ru-RU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lang="ru-RU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lang="ru-RU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lang="ru-RU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lang="ru-RU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lang="ru-RU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r">
              <a:buFont typeface="Wingdings"/>
              <a:buNone/>
            </a:pPr>
            <a:r>
              <a:rPr lang="ru-RU" dirty="0" smtClean="0"/>
              <a:t>Имеется собственное складское хозяйство, включающее в себя капитальные сооружения и открытые площадки, весовой комплекс, места погрузки-выгрузки, эстакады и рампы на базе которых можно легко спроектировать и разместить современный логистический центр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algn="ctr"/>
            <a:r>
              <a:rPr lang="ru-RU" dirty="0" smtClean="0"/>
              <a:t>Статус ТОСЭР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635646"/>
            <a:ext cx="4771380" cy="3096344"/>
          </a:xfrm>
        </p:spPr>
      </p:pic>
      <p:sp>
        <p:nvSpPr>
          <p:cNvPr id="8" name="Объект 3"/>
          <p:cNvSpPr>
            <a:spLocks noGrp="1"/>
          </p:cNvSpPr>
          <p:nvPr>
            <p:ph sz="quarter" idx="14"/>
          </p:nvPr>
        </p:nvSpPr>
        <p:spPr>
          <a:xfrm>
            <a:off x="107504" y="1491630"/>
            <a:ext cx="3888432" cy="3312368"/>
          </a:xfrm>
        </p:spPr>
        <p:txBody>
          <a:bodyPr>
            <a:normAutofit fontScale="77500" lnSpcReduction="20000"/>
          </a:bodyPr>
          <a:lstStyle/>
          <a:p>
            <a:pPr marL="0" indent="0" algn="r">
              <a:buNone/>
            </a:pPr>
            <a:r>
              <a:rPr lang="ru-RU" dirty="0" smtClean="0"/>
              <a:t>Федеральные и краевые власти крайне заинтересованы в создании благоприятных условий для привлечения инвесторов и подтверждают возможность придания вновь создаваемому индустриальному парку статуса территории опережающего социально-экономического развития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extLst/>
          </a:lstStyle>
          <a:p>
            <a:pPr algn="ctr"/>
            <a:r>
              <a:rPr lang="ru-RU" altLang="en-US" dirty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789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algn="ctr"/>
            <a:r>
              <a:rPr lang="ru-RU" dirty="0" smtClean="0"/>
              <a:t>Инженерно-сетевое хозяйство</a:t>
            </a:r>
            <a:endParaRPr lang="ru-RU" dirty="0"/>
          </a:p>
        </p:txBody>
      </p:sp>
      <p:sp>
        <p:nvSpPr>
          <p:cNvPr id="7" name="Объект 3"/>
          <p:cNvSpPr>
            <a:spLocks noGrp="1"/>
          </p:cNvSpPr>
          <p:nvPr>
            <p:ph sz="quarter" idx="14"/>
          </p:nvPr>
        </p:nvSpPr>
        <p:spPr>
          <a:xfrm>
            <a:off x="4788024" y="1491630"/>
            <a:ext cx="4104456" cy="312954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Территория завода полностью обеспечена инженерно-сетевым хозяйством. </a:t>
            </a:r>
          </a:p>
          <a:p>
            <a:pPr marL="0" indent="0">
              <a:buNone/>
            </a:pPr>
            <a:r>
              <a:rPr lang="ru-RU" dirty="0" smtClean="0"/>
              <a:t>Подтвержденная доступная электрическая мощность более 20 МВт. </a:t>
            </a:r>
            <a:r>
              <a:rPr lang="ru-RU" dirty="0"/>
              <a:t> </a:t>
            </a:r>
            <a:r>
              <a:rPr lang="ru-RU" dirty="0" smtClean="0"/>
              <a:t>Завод располагает собственной промышленной котельной для выработки тепла в зимнее время, насосно</a:t>
            </a:r>
            <a:r>
              <a:rPr lang="ru-RU" dirty="0"/>
              <a:t>-</a:t>
            </a:r>
            <a:r>
              <a:rPr lang="ru-RU" dirty="0" smtClean="0"/>
              <a:t>компрессорной станцией, складом ГСМ.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1529556"/>
            <a:ext cx="4077891" cy="30584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extLst/>
          </a:lstStyle>
          <a:p>
            <a:pPr algn="ctr"/>
            <a:r>
              <a:rPr lang="ru-RU" dirty="0"/>
              <a:t>Характеристика </a:t>
            </a:r>
            <a:r>
              <a:rPr lang="ru-RU" dirty="0" smtClean="0"/>
              <a:t>электрохозяйства</a:t>
            </a:r>
            <a:endParaRPr lang="ru-RU" dirty="0"/>
          </a:p>
        </p:txBody>
      </p:sp>
      <p:sp>
        <p:nvSpPr>
          <p:cNvPr id="7" name="Объект 3"/>
          <p:cNvSpPr>
            <a:spLocks noGrp="1"/>
          </p:cNvSpPr>
          <p:nvPr>
            <p:ph sz="quarter" idx="14"/>
          </p:nvPr>
        </p:nvSpPr>
        <p:spPr>
          <a:xfrm>
            <a:off x="4788024" y="1491630"/>
            <a:ext cx="4248472" cy="33123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200" dirty="0" smtClean="0"/>
              <a:t>Электроснабжение предприятия осуществляется от АК-35 ЦЭС по КЛ- 6 </a:t>
            </a:r>
            <a:r>
              <a:rPr lang="ru-RU" sz="1200" dirty="0" err="1" smtClean="0"/>
              <a:t>кВ</a:t>
            </a:r>
            <a:r>
              <a:rPr lang="ru-RU" sz="1200" dirty="0" smtClean="0"/>
              <a:t>, фидера №№ 7,9,19,20. Установленная мощность трансформаторов – 17 420 </a:t>
            </a:r>
            <a:r>
              <a:rPr lang="ru-RU" sz="1200" dirty="0" err="1" smtClean="0"/>
              <a:t>кВА</a:t>
            </a:r>
            <a:r>
              <a:rPr lang="ru-RU" sz="1200" dirty="0" smtClean="0"/>
              <a:t>. Установленная мощность высоковольтных двигателей - 630-650 </a:t>
            </a:r>
            <a:r>
              <a:rPr lang="ru-RU" sz="1200" dirty="0" err="1" smtClean="0"/>
              <a:t>кВА</a:t>
            </a:r>
            <a:r>
              <a:rPr lang="ru-RU" sz="1200" dirty="0" smtClean="0"/>
              <a:t>. </a:t>
            </a:r>
          </a:p>
          <a:p>
            <a:pPr marL="0" indent="0">
              <a:buNone/>
            </a:pPr>
            <a:r>
              <a:rPr lang="ru-RU" sz="1200" dirty="0" smtClean="0"/>
              <a:t>Установленная и заявленная суммарная мощность электрооборудования – 29 007кВт, где: </a:t>
            </a:r>
          </a:p>
          <a:p>
            <a:r>
              <a:rPr lang="ru-RU" sz="1200" dirty="0" smtClean="0"/>
              <a:t>технологическое оборудование – 10 000 кВт. </a:t>
            </a:r>
          </a:p>
          <a:p>
            <a:r>
              <a:rPr lang="ru-RU" sz="1200" dirty="0" smtClean="0"/>
              <a:t>вентиляция – 3 303 кВт. </a:t>
            </a:r>
          </a:p>
          <a:p>
            <a:r>
              <a:rPr lang="ru-RU" sz="1200" dirty="0" smtClean="0"/>
              <a:t>освещение – 3 927 кВт. </a:t>
            </a:r>
          </a:p>
          <a:p>
            <a:pPr marL="0" indent="0">
              <a:buNone/>
            </a:pPr>
            <a:r>
              <a:rPr lang="ru-RU" sz="1200" dirty="0" smtClean="0"/>
              <a:t> С учётом уменьшения производственных площадей, проведения мероприятий по замене осветительных приборов на новое поколение светодиодных светильников (проект оценивается около 6 млн. рублей), позволит обойтись 18 000 кВт., остальные мощности можно будет перераспределить на другие виды производств.</a:t>
            </a:r>
            <a:endParaRPr lang="ru-RU" sz="1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43" y="1612138"/>
            <a:ext cx="4307907" cy="3047844"/>
          </a:xfrm>
        </p:spPr>
      </p:pic>
    </p:spTree>
    <p:extLst>
      <p:ext uri="{BB962C8B-B14F-4D97-AF65-F5344CB8AC3E}">
        <p14:creationId xmlns:p14="http://schemas.microsoft.com/office/powerpoint/2010/main" val="351279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extLst/>
          </a:lstStyle>
          <a:p>
            <a:pPr algn="ctr"/>
            <a:r>
              <a:rPr lang="ru-RU" dirty="0"/>
              <a:t>Характеристика теплового </a:t>
            </a:r>
            <a:r>
              <a:rPr lang="ru-RU" dirty="0" smtClean="0"/>
              <a:t>хозяйства</a:t>
            </a:r>
            <a:endParaRPr lang="ru-RU" dirty="0"/>
          </a:p>
        </p:txBody>
      </p:sp>
      <p:sp>
        <p:nvSpPr>
          <p:cNvPr id="7" name="Объект 3"/>
          <p:cNvSpPr>
            <a:spLocks noGrp="1"/>
          </p:cNvSpPr>
          <p:nvPr>
            <p:ph sz="quarter" idx="14"/>
          </p:nvPr>
        </p:nvSpPr>
        <p:spPr>
          <a:xfrm>
            <a:off x="4788024" y="1347614"/>
            <a:ext cx="4248472" cy="33123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200" dirty="0" err="1" smtClean="0"/>
              <a:t>Пароснабжение</a:t>
            </a:r>
            <a:r>
              <a:rPr lang="ru-RU" sz="1200" dirty="0" smtClean="0"/>
              <a:t> </a:t>
            </a:r>
            <a:r>
              <a:rPr lang="ru-RU" sz="1200" dirty="0"/>
              <a:t>завода осуществляется от двух паровых котлов ДКВР-10, и малоэффективный котёл ДЕ-16,-240, требующий капитального ремонта) Теплоснабжение завода может быть решено переделкой котла ДКВР10 с тепловой мощностью Q=5,5 Гкал/час (переводом на водогрейный режим), в качестве аварийного резерва предусмотрены два паровых подогревателя ПП1-53-7-IV, которые требуют капитального ремонта. </a:t>
            </a:r>
            <a:endParaRPr lang="ru-RU" sz="1200" dirty="0" smtClean="0"/>
          </a:p>
          <a:p>
            <a:pPr marL="0" indent="0">
              <a:buNone/>
            </a:pPr>
            <a:r>
              <a:rPr lang="ru-RU" sz="1200" dirty="0" smtClean="0"/>
              <a:t>Основное </a:t>
            </a:r>
            <a:r>
              <a:rPr lang="ru-RU" sz="1200" dirty="0"/>
              <a:t>топливо для котельной - топочный мазут марки 40; 60, имеется три ёмкости для хранения мазута объёмом 1000 </a:t>
            </a:r>
            <a:r>
              <a:rPr lang="ru-RU" sz="1200" dirty="0" err="1"/>
              <a:t>куб.м</a:t>
            </a:r>
            <a:r>
              <a:rPr lang="ru-RU" sz="1200" dirty="0"/>
              <a:t>. каждая).</a:t>
            </a:r>
          </a:p>
          <a:p>
            <a:pPr marL="0" indent="0">
              <a:buNone/>
            </a:pPr>
            <a:r>
              <a:rPr lang="ru-RU" sz="1200" dirty="0"/>
              <a:t>Общая протяженность магистральных трубопроводов системы теплоснабжения (Т1, Т2) диаметром от 57х3,5 мм до 219х8 мм составляет 3 772 </a:t>
            </a:r>
            <a:r>
              <a:rPr lang="ru-RU" sz="1200" dirty="0" err="1"/>
              <a:t>п.м</a:t>
            </a:r>
            <a:r>
              <a:rPr lang="ru-RU" sz="1200" dirty="0"/>
              <a:t>.</a:t>
            </a:r>
          </a:p>
          <a:p>
            <a:pPr marL="0" indent="0">
              <a:buNone/>
            </a:pPr>
            <a:r>
              <a:rPr lang="ru-RU" sz="1200" dirty="0"/>
              <a:t>Общая протяженность паропроводов низкого и среднего давлений (Т7) диаметром от 57х3,5 мм до 159х4,5 мм  составляет 1 866 </a:t>
            </a:r>
            <a:r>
              <a:rPr lang="ru-RU" sz="1200" dirty="0" err="1"/>
              <a:t>п.м</a:t>
            </a:r>
            <a:r>
              <a:rPr lang="ru-RU" sz="1200" dirty="0"/>
              <a:t>., требующих ремонта.</a:t>
            </a:r>
          </a:p>
          <a:p>
            <a:pPr marL="0" indent="0">
              <a:buNone/>
            </a:pPr>
            <a:endParaRPr lang="ru-RU" sz="1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67" y="1563464"/>
            <a:ext cx="4106079" cy="3024509"/>
          </a:xfrm>
        </p:spPr>
      </p:pic>
    </p:spTree>
    <p:extLst>
      <p:ext uri="{BB962C8B-B14F-4D97-AF65-F5344CB8AC3E}">
        <p14:creationId xmlns:p14="http://schemas.microsoft.com/office/powerpoint/2010/main" val="402439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extLst/>
          </a:lstStyle>
          <a:p>
            <a:pPr algn="ctr"/>
            <a:r>
              <a:rPr lang="ru-RU" dirty="0"/>
              <a:t>Характеристика водного хозяйства</a:t>
            </a:r>
          </a:p>
        </p:txBody>
      </p:sp>
      <p:sp>
        <p:nvSpPr>
          <p:cNvPr id="7" name="Объект 3"/>
          <p:cNvSpPr>
            <a:spLocks noGrp="1"/>
          </p:cNvSpPr>
          <p:nvPr>
            <p:ph sz="quarter" idx="14"/>
          </p:nvPr>
        </p:nvSpPr>
        <p:spPr>
          <a:xfrm>
            <a:off x="4932040" y="1347614"/>
            <a:ext cx="4104456" cy="35283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200" dirty="0"/>
              <a:t>Система водопровода – объединенный хозяйственно-питьевой и производственно-пожарный водопроводы. </a:t>
            </a:r>
            <a:endParaRPr lang="ru-RU" sz="1200" dirty="0" smtClean="0"/>
          </a:p>
          <a:p>
            <a:pPr marL="0" indent="0">
              <a:buNone/>
            </a:pPr>
            <a:r>
              <a:rPr lang="ru-RU" sz="1200" dirty="0" smtClean="0"/>
              <a:t>Источником </a:t>
            </a:r>
            <a:r>
              <a:rPr lang="ru-RU" sz="1200" dirty="0"/>
              <a:t>пополнения воды служат артезианские скважины - 2 скважины рабочие, одна требует промывки для восстановления дебета. </a:t>
            </a:r>
            <a:endParaRPr lang="ru-RU" sz="1200" dirty="0" smtClean="0"/>
          </a:p>
          <a:p>
            <a:pPr marL="0" indent="0">
              <a:buNone/>
            </a:pPr>
            <a:r>
              <a:rPr lang="ru-RU" sz="1200" b="1" dirty="0" smtClean="0"/>
              <a:t>Добыча </a:t>
            </a:r>
            <a:r>
              <a:rPr lang="ru-RU" sz="1200" b="1" dirty="0"/>
              <a:t>воды от скважин- 60 м3/</a:t>
            </a:r>
            <a:r>
              <a:rPr lang="ru-RU" sz="1200" b="1" dirty="0" err="1"/>
              <a:t>сут</a:t>
            </a:r>
            <a:r>
              <a:rPr lang="ru-RU" sz="1200" b="1" dirty="0"/>
              <a:t>., </a:t>
            </a:r>
          </a:p>
          <a:p>
            <a:pPr marL="0" indent="0">
              <a:buNone/>
            </a:pPr>
            <a:r>
              <a:rPr lang="ru-RU" sz="1200" dirty="0"/>
              <a:t>Система канализации: </a:t>
            </a:r>
          </a:p>
          <a:p>
            <a:pPr marL="0" indent="0">
              <a:buNone/>
            </a:pPr>
            <a:r>
              <a:rPr lang="ru-RU" sz="1200" dirty="0"/>
              <a:t>1. Фекальная канализация - сброс в ГВК составит более 60 м3/</a:t>
            </a:r>
            <a:r>
              <a:rPr lang="ru-RU" sz="1200" dirty="0" err="1"/>
              <a:t>сут</a:t>
            </a:r>
            <a:r>
              <a:rPr lang="ru-RU" sz="1200" dirty="0"/>
              <a:t>.</a:t>
            </a:r>
          </a:p>
          <a:p>
            <a:pPr marL="0" indent="0">
              <a:buNone/>
            </a:pPr>
            <a:r>
              <a:rPr lang="ru-RU" sz="1200" dirty="0"/>
              <a:t>2. Ливневая канализация подключена к системе общезаводского оборотного водоснабжения и имеются две подземные ёмкости для сбора и отстоя воды емкостью по 5000 </a:t>
            </a:r>
            <a:r>
              <a:rPr lang="ru-RU" sz="1200" dirty="0" err="1"/>
              <a:t>куб.м</a:t>
            </a:r>
            <a:r>
              <a:rPr lang="ru-RU" sz="1200" dirty="0"/>
              <a:t>.</a:t>
            </a:r>
          </a:p>
          <a:p>
            <a:pPr marL="0" indent="0">
              <a:buNone/>
            </a:pPr>
            <a:r>
              <a:rPr lang="ru-RU" sz="1200" dirty="0"/>
              <a:t> Так же имеется собственная насосно-компрессорная станция, обеспечивающая 100% потребление воздуха и </a:t>
            </a:r>
            <a:r>
              <a:rPr lang="ru-RU" sz="1200" dirty="0" smtClean="0"/>
              <a:t>воды.</a:t>
            </a:r>
            <a:endParaRPr lang="ru-RU" sz="1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91630"/>
            <a:ext cx="4252140" cy="2880320"/>
          </a:xfrm>
        </p:spPr>
      </p:pic>
    </p:spTree>
    <p:extLst>
      <p:ext uri="{BB962C8B-B14F-4D97-AF65-F5344CB8AC3E}">
        <p14:creationId xmlns:p14="http://schemas.microsoft.com/office/powerpoint/2010/main" val="167881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Широкоэкранная презентация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WidescreenPresentation</Template>
  <TotalTime>0</TotalTime>
  <Words>3282</Words>
  <Application>Microsoft Office PowerPoint</Application>
  <PresentationFormat>Экран (16:9)</PresentationFormat>
  <Paragraphs>463</Paragraphs>
  <Slides>51</Slides>
  <Notes>39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2" baseType="lpstr">
      <vt:lpstr>Широкоэкранная презентация</vt:lpstr>
      <vt:lpstr>Проект индустриального парка</vt:lpstr>
      <vt:lpstr>Характеристики площадки:</vt:lpstr>
      <vt:lpstr>Имущественный комплекс </vt:lpstr>
      <vt:lpstr>Имущественный комплекс </vt:lpstr>
      <vt:lpstr>Складское хозяйство</vt:lpstr>
      <vt:lpstr>Инженерно-сетевое хозяйство</vt:lpstr>
      <vt:lpstr>Характеристика электрохозяйства</vt:lpstr>
      <vt:lpstr>Характеристика теплового хозяйства</vt:lpstr>
      <vt:lpstr>Характеристика водного хозяйства</vt:lpstr>
      <vt:lpstr>Социальная инфраструктура</vt:lpstr>
      <vt:lpstr>Перспектива развития территории</vt:lpstr>
      <vt:lpstr>Экономическая выгода</vt:lpstr>
      <vt:lpstr>Государственная поддержка</vt:lpstr>
      <vt:lpstr>I ЭТАП</vt:lpstr>
      <vt:lpstr>Производственный и людской потенциал нового предприятия</vt:lpstr>
      <vt:lpstr>Производственный цикл</vt:lpstr>
      <vt:lpstr>Производственный цикл</vt:lpstr>
      <vt:lpstr>Производственный цикл</vt:lpstr>
      <vt:lpstr>Производственный цикл</vt:lpstr>
      <vt:lpstr>Мероприятия по запуску производства</vt:lpstr>
      <vt:lpstr>II. Предполагаемая номенклатура кабельной продукции </vt:lpstr>
      <vt:lpstr>ПОТРЕБНОСТИ РЫНКА</vt:lpstr>
      <vt:lpstr>ПОТРЕБНОСТИ РЫНКА</vt:lpstr>
      <vt:lpstr>ПОТРЕБНОСТИ РЫНКА</vt:lpstr>
      <vt:lpstr>ПОТРЕБНОСТИ РЫНКА</vt:lpstr>
      <vt:lpstr>ПОТРЕБНОСТИ РЫНКА</vt:lpstr>
      <vt:lpstr>ПОТРЕБНОСТИ РЫНКА</vt:lpstr>
      <vt:lpstr>ПОТРЕБНОСТИ РЫНКА</vt:lpstr>
      <vt:lpstr>Основные инвестиционные проекты Дальнего Востока до 2025 года.</vt:lpstr>
      <vt:lpstr>Возможно участие АМК в качестве поставщика</vt:lpstr>
      <vt:lpstr>Возможно участие АМК в качестве поставщика</vt:lpstr>
      <vt:lpstr>Возможно участие АМК в качестве поставщика</vt:lpstr>
      <vt:lpstr>План реализации (год)</vt:lpstr>
      <vt:lpstr>II ЭТАП</vt:lpstr>
      <vt:lpstr>Производственная линия по крупноузловой  сборке грузовой автомобильной техники </vt:lpstr>
      <vt:lpstr>Производственная линия по крупноузловой  сборке грузовой автомобильной техники </vt:lpstr>
      <vt:lpstr> Количество работающих на линии  - 150 человек</vt:lpstr>
      <vt:lpstr>Нагрузка по электропотреблению  –  3 МВт</vt:lpstr>
      <vt:lpstr>Конвейер по установке ходовой  части </vt:lpstr>
      <vt:lpstr>Конвейер по установке двигателей</vt:lpstr>
      <vt:lpstr>Кузовной цех</vt:lpstr>
      <vt:lpstr>Готовая продукция</vt:lpstr>
      <vt:lpstr>Производственная линия по крупноузловой сборке  сельскохозяйственной и коммунальной техники </vt:lpstr>
      <vt:lpstr>Конвейер трансмиссионной сборки  </vt:lpstr>
      <vt:lpstr>Конвейер комплектации двигателями</vt:lpstr>
      <vt:lpstr>Линия контроля сборки</vt:lpstr>
      <vt:lpstr>Линия контроля сборки</vt:lpstr>
      <vt:lpstr>Комплектация техники предусматривает применение различного  навесного оборудования</vt:lpstr>
      <vt:lpstr>Готовая продукция</vt:lpstr>
      <vt:lpstr>Статус ТОСЭР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Бизнес-Плана возобновление производства кабельно-проводниковой продукции на площадке ОАО «Амурский кабельный завод»</dc:title>
  <dc:creator/>
  <cp:keywords>заказать Бизнес план;заказать  финансовую модель;ТЭО ТОСЭР</cp:keywords>
  <cp:lastModifiedBy/>
  <cp:revision>1</cp:revision>
  <dcterms:created xsi:type="dcterms:W3CDTF">2016-01-27T01:36:24Z</dcterms:created>
  <dcterms:modified xsi:type="dcterms:W3CDTF">2018-04-13T03:51:39Z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1049</vt:i4>
  </property>
  <property fmtid="{D5CDD505-2E9C-101B-9397-08002B2CF9AE}" pid="3" name="_Version">
    <vt:lpwstr>12.0.4518</vt:lpwstr>
  </property>
</Properties>
</file>